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7B0"/>
    <a:srgbClr val="004600"/>
    <a:srgbClr val="D21242"/>
    <a:srgbClr val="FF8A15"/>
    <a:srgbClr val="3E1F00"/>
    <a:srgbClr val="0099FF"/>
    <a:srgbClr val="2C465A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dirty="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2C8CE4A-CA19-448F-B9E9-44FA89BC306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1949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dirty="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BF63BBD-D630-49AD-AE77-0FCCA40D54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0206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A82319-EC3B-45BA-AED0-303AFBC50D31}" type="slidenum">
              <a:rPr lang="en-US"/>
              <a:pPr/>
              <a:t>1</a:t>
            </a:fld>
            <a:endParaRPr 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0"/>
          <p:cNvSpPr>
            <a:spLocks noChangeArrowheads="1"/>
          </p:cNvSpPr>
          <p:nvPr/>
        </p:nvSpPr>
        <p:spPr bwMode="auto">
          <a:xfrm>
            <a:off x="0" y="2286000"/>
            <a:ext cx="9144000" cy="533400"/>
          </a:xfrm>
          <a:prstGeom prst="rect">
            <a:avLst/>
          </a:prstGeom>
          <a:solidFill>
            <a:srgbClr val="2C465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Line 12"/>
          <p:cNvSpPr>
            <a:spLocks noChangeShapeType="1"/>
          </p:cNvSpPr>
          <p:nvPr/>
        </p:nvSpPr>
        <p:spPr bwMode="auto">
          <a:xfrm>
            <a:off x="3070225" y="2286000"/>
            <a:ext cx="0" cy="28956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Line 13"/>
          <p:cNvSpPr>
            <a:spLocks noChangeShapeType="1"/>
          </p:cNvSpPr>
          <p:nvPr/>
        </p:nvSpPr>
        <p:spPr bwMode="auto">
          <a:xfrm>
            <a:off x="0" y="2239963"/>
            <a:ext cx="9144000" cy="0"/>
          </a:xfrm>
          <a:prstGeom prst="line">
            <a:avLst/>
          </a:prstGeom>
          <a:noFill/>
          <a:ln w="19050">
            <a:solidFill>
              <a:srgbClr val="008AB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6" name="Picture 15" descr="Partners Founded By_0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58863" y="1387475"/>
            <a:ext cx="67786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3429000" y="3406775"/>
            <a:ext cx="5029200" cy="1470025"/>
          </a:xfrm>
        </p:spPr>
        <p:txBody>
          <a:bodyPr/>
          <a:lstStyle>
            <a:lvl1pPr>
              <a:defRPr sz="2800">
                <a:solidFill>
                  <a:srgbClr val="008AB0"/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F17BF0-A68F-40DC-B61A-6C2585284E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152400"/>
            <a:ext cx="2095500" cy="5364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134100" cy="5364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B03E99-38C5-4688-8DC5-9A0C82105D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E7D200-DD3B-49B3-AB0F-D53F877345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28D1A8-51DB-4FF1-9135-178BC82B6D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906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9906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20C5DF-DB7A-458B-89DF-F6BC96D97D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BFE1D5-4807-416A-8D7A-83C7ADCEA3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694D55-6D95-4CA2-A121-7E69C4BB71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E512AD-FA65-4929-91F2-DCDD07F344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6E5C1F-BDA0-4AF7-9E2F-0E6F5CE584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1399D7-2F7E-4902-99EE-7071F1DC5D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906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Line 5"/>
          <p:cNvSpPr>
            <a:spLocks noChangeShapeType="1"/>
          </p:cNvSpPr>
          <p:nvPr/>
        </p:nvSpPr>
        <p:spPr bwMode="auto">
          <a:xfrm>
            <a:off x="76200" y="762000"/>
            <a:ext cx="8991600" cy="0"/>
          </a:xfrm>
          <a:prstGeom prst="line">
            <a:avLst/>
          </a:prstGeom>
          <a:noFill/>
          <a:ln w="1905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962400" y="6702425"/>
            <a:ext cx="990600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1" compatLnSpc="1">
            <a:prstTxWarp prst="textNoShape">
              <a:avLst/>
            </a:prstTxWarp>
          </a:bodyPr>
          <a:lstStyle>
            <a:lvl1pPr algn="ctr" eaLnBrk="0" hangingPunct="0">
              <a:defRPr sz="800" dirty="0">
                <a:solidFill>
                  <a:srgbClr val="333333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9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689725"/>
            <a:ext cx="304800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000">
                <a:solidFill>
                  <a:srgbClr val="333333"/>
                </a:solidFill>
                <a:latin typeface="Palatino Linotype" pitchFamily="18" charset="0"/>
              </a:defRPr>
            </a:lvl1pPr>
          </a:lstStyle>
          <a:p>
            <a:fld id="{68E668F6-B944-43F2-B6C2-DFA0AACADE91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1" name="Picture 12" descr="Partners Founded By_08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705600" y="6553200"/>
            <a:ext cx="22701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808080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808080"/>
          </a:solidFill>
          <a:latin typeface="Arial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808080"/>
          </a:solidFill>
          <a:latin typeface="Arial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808080"/>
          </a:solidFill>
          <a:latin typeface="Arial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808080"/>
          </a:solidFill>
          <a:latin typeface="Arial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rgbClr val="80808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rgbClr val="80808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rgbClr val="80808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rgbClr val="808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400">
          <a:solidFill>
            <a:srgbClr val="333333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rgbClr val="333333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rgbClr val="333333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rgbClr val="333333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400">
          <a:solidFill>
            <a:srgbClr val="333333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400">
          <a:solidFill>
            <a:srgbClr val="333333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400">
          <a:solidFill>
            <a:srgbClr val="333333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400">
          <a:solidFill>
            <a:srgbClr val="333333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400">
          <a:solidFill>
            <a:srgbClr val="333333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352800" y="3406775"/>
            <a:ext cx="5029200" cy="1470025"/>
          </a:xfrm>
        </p:spPr>
        <p:txBody>
          <a:bodyPr/>
          <a:lstStyle/>
          <a:p>
            <a:pPr algn="ctr" eaLnBrk="1" hangingPunct="1"/>
            <a:r>
              <a:rPr lang="en-US" dirty="0" smtClean="0">
                <a:ea typeface="ＭＳ Ｐゴシック" pitchFamily="34" charset="-128"/>
              </a:rPr>
              <a:t/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/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/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Highlights of Revisions to Partners PI Eligibility Policy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/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MGH Research Council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March 2, 2015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/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sz="2000" dirty="0" smtClean="0">
                <a:ea typeface="ＭＳ Ｐゴシック" pitchFamily="34" charset="-128"/>
              </a:rPr>
              <a:t>Mary Mitchell</a:t>
            </a:r>
            <a:br>
              <a:rPr lang="en-US" sz="2000" dirty="0" smtClean="0">
                <a:ea typeface="ＭＳ Ｐゴシック" pitchFamily="34" charset="-128"/>
              </a:rPr>
            </a:br>
            <a:r>
              <a:rPr lang="en-US" sz="2000" dirty="0" smtClean="0">
                <a:ea typeface="ＭＳ Ｐゴシック" pitchFamily="34" charset="-128"/>
              </a:rPr>
              <a:t>Partners Research Compliance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4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3505200"/>
          </a:xfrm>
        </p:spPr>
        <p:txBody>
          <a:bodyPr/>
          <a:lstStyle/>
          <a:p>
            <a:pPr algn="ctr"/>
            <a:r>
              <a:rPr lang="en-US" smtClean="0">
                <a:ea typeface="ＭＳ Ｐゴシック" pitchFamily="34" charset="-128"/>
              </a:rPr>
              <a:t>Discussion/Questions</a:t>
            </a:r>
          </a:p>
        </p:txBody>
      </p:sp>
      <p:sp>
        <p:nvSpPr>
          <p:cNvPr id="2662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2125197-3793-4DBD-8159-EB97EF265A2A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>
                <a:ea typeface="ＭＳ Ｐゴシック" pitchFamily="34" charset="-128"/>
              </a:rPr>
              <a:t>Policy Overview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58674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Projected publication - April/May 2015</a:t>
            </a:r>
          </a:p>
          <a:p>
            <a:pPr eaLnBrk="1" hangingPunct="1"/>
            <a:r>
              <a:rPr lang="en-US" dirty="0" smtClean="0">
                <a:ea typeface="ＭＳ Ｐゴシック" pitchFamily="34" charset="-128"/>
              </a:rPr>
              <a:t>Applies</a:t>
            </a:r>
          </a:p>
          <a:p>
            <a:pPr lvl="1" eaLnBrk="1" hangingPunct="1"/>
            <a:r>
              <a:rPr lang="en-US" dirty="0" smtClean="0">
                <a:ea typeface="ＭＳ Ｐゴシック" pitchFamily="34" charset="-128"/>
              </a:rPr>
              <a:t>BWH, MGH, IHP, McLean &amp; Spaulding</a:t>
            </a:r>
          </a:p>
          <a:p>
            <a:pPr lvl="1" eaLnBrk="1" hangingPunct="1"/>
            <a:r>
              <a:rPr lang="en-US" i="1" dirty="0" smtClean="0">
                <a:solidFill>
                  <a:srgbClr val="0087B0"/>
                </a:solidFill>
                <a:ea typeface="ＭＳ Ｐゴシック" pitchFamily="34" charset="-128"/>
              </a:rPr>
              <a:t>New:  </a:t>
            </a:r>
            <a:r>
              <a:rPr lang="en-US" dirty="0" smtClean="0">
                <a:ea typeface="ＭＳ Ｐゴシック" pitchFamily="34" charset="-128"/>
              </a:rPr>
              <a:t>Partners</a:t>
            </a:r>
          </a:p>
          <a:p>
            <a:pPr lvl="1" eaLnBrk="1" hangingPunct="1">
              <a:buFont typeface="Wingdings" pitchFamily="2" charset="2"/>
              <a:buNone/>
            </a:pPr>
            <a:endParaRPr lang="en-US" dirty="0" smtClean="0">
              <a:ea typeface="ＭＳ Ｐゴシック" pitchFamily="34" charset="-128"/>
            </a:endParaRPr>
          </a:p>
          <a:p>
            <a:pPr eaLnBrk="1" hangingPunct="1"/>
            <a:r>
              <a:rPr lang="en-US" dirty="0" smtClean="0">
                <a:ea typeface="ＭＳ Ｐゴシック" pitchFamily="34" charset="-128"/>
              </a:rPr>
              <a:t>Principally Paid – </a:t>
            </a:r>
            <a:r>
              <a:rPr lang="en-US" i="1" dirty="0" smtClean="0">
                <a:solidFill>
                  <a:srgbClr val="0087B0"/>
                </a:solidFill>
                <a:ea typeface="ＭＳ Ｐゴシック" pitchFamily="34" charset="-128"/>
              </a:rPr>
              <a:t>New</a:t>
            </a:r>
            <a:r>
              <a:rPr lang="en-US" dirty="0" smtClean="0">
                <a:ea typeface="ＭＳ Ｐゴシック" pitchFamily="34" charset="-128"/>
              </a:rPr>
              <a:t> – no less than 50% from</a:t>
            </a:r>
          </a:p>
          <a:p>
            <a:pPr lvl="1" eaLnBrk="1" hangingPunct="1"/>
            <a:r>
              <a:rPr lang="en-US" dirty="0" smtClean="0">
                <a:ea typeface="ＭＳ Ｐゴシック" pitchFamily="34" charset="-128"/>
              </a:rPr>
              <a:t>Hospital/institute funds</a:t>
            </a:r>
          </a:p>
          <a:p>
            <a:pPr lvl="1" eaLnBrk="1" hangingPunct="1"/>
            <a:r>
              <a:rPr lang="en-US" dirty="0" smtClean="0">
                <a:ea typeface="ＭＳ Ｐゴシック" pitchFamily="34" charset="-128"/>
              </a:rPr>
              <a:t>HMS endowment funds</a:t>
            </a:r>
          </a:p>
          <a:p>
            <a:pPr lvl="1" eaLnBrk="1" hangingPunct="1"/>
            <a:r>
              <a:rPr lang="en-US" dirty="0" smtClean="0">
                <a:ea typeface="ＭＳ Ｐゴシック" pitchFamily="34" charset="-128"/>
              </a:rPr>
              <a:t>Harvard endowment or other funds</a:t>
            </a:r>
          </a:p>
          <a:p>
            <a:pPr lvl="1" eaLnBrk="1" hangingPunct="1"/>
            <a:r>
              <a:rPr lang="en-US" dirty="0" smtClean="0">
                <a:ea typeface="ＭＳ Ｐゴシック" pitchFamily="34" charset="-128"/>
              </a:rPr>
              <a:t>PHS funds</a:t>
            </a:r>
          </a:p>
          <a:p>
            <a:pPr lvl="1" eaLnBrk="1" hangingPunct="1"/>
            <a:r>
              <a:rPr lang="en-US" dirty="0" smtClean="0">
                <a:ea typeface="ＭＳ Ｐゴシック" pitchFamily="34" charset="-128"/>
              </a:rPr>
              <a:t>Sponsored research funds</a:t>
            </a:r>
          </a:p>
          <a:p>
            <a:pPr lvl="1" eaLnBrk="1" hangingPunct="1"/>
            <a:r>
              <a:rPr lang="en-US" dirty="0" smtClean="0">
                <a:ea typeface="ＭＳ Ｐゴシック" pitchFamily="34" charset="-128"/>
              </a:rPr>
              <a:t>HHMI</a:t>
            </a:r>
          </a:p>
          <a:p>
            <a:pPr eaLnBrk="1" hangingPunct="1"/>
            <a:r>
              <a:rPr lang="en-US" dirty="0" smtClean="0">
                <a:ea typeface="ＭＳ Ｐゴシック" pitchFamily="34" charset="-128"/>
              </a:rPr>
              <a:t>Hold or in process of obtaining hospital/faculty appointment</a:t>
            </a:r>
          </a:p>
          <a:p>
            <a:pPr lvl="1" eaLnBrk="1" hangingPunct="1"/>
            <a:r>
              <a:rPr lang="en-US" i="1" dirty="0" smtClean="0">
                <a:solidFill>
                  <a:srgbClr val="0087B0"/>
                </a:solidFill>
                <a:ea typeface="ＭＳ Ｐゴシック" pitchFamily="34" charset="-128"/>
              </a:rPr>
              <a:t>New:  </a:t>
            </a:r>
            <a:r>
              <a:rPr lang="en-US" dirty="0" smtClean="0">
                <a:ea typeface="ＭＳ Ｐゴシック" pitchFamily="34" charset="-128"/>
              </a:rPr>
              <a:t>Professor in Residence</a:t>
            </a:r>
          </a:p>
        </p:txBody>
      </p:sp>
      <p:sp>
        <p:nvSpPr>
          <p:cNvPr id="1741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38C4FDB-DF19-401A-BECD-2DB8732B0E6C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>
                <a:ea typeface="ＭＳ Ｐゴシック" pitchFamily="34" charset="-128"/>
              </a:rPr>
              <a:t>Policy Overview –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458200" cy="5638800"/>
          </a:xfrm>
        </p:spPr>
        <p:txBody>
          <a:bodyPr/>
          <a:lstStyle/>
          <a:p>
            <a:r>
              <a:rPr lang="en-US" i="1" smtClean="0">
                <a:solidFill>
                  <a:srgbClr val="0087B0"/>
                </a:solidFill>
                <a:ea typeface="ＭＳ Ｐゴシック" pitchFamily="34" charset="-128"/>
              </a:rPr>
              <a:t>New Requirements</a:t>
            </a:r>
          </a:p>
          <a:p>
            <a:pPr>
              <a:buFont typeface="Wingdings" pitchFamily="2" charset="2"/>
              <a:buNone/>
            </a:pPr>
            <a:endParaRPr lang="en-US" i="1" smtClean="0">
              <a:solidFill>
                <a:srgbClr val="0087B0"/>
              </a:solidFill>
              <a:ea typeface="ＭＳ Ｐゴシック" pitchFamily="34" charset="-128"/>
            </a:endParaRPr>
          </a:p>
          <a:p>
            <a:pPr lvl="1"/>
            <a:r>
              <a:rPr lang="en-US" smtClean="0">
                <a:ea typeface="ＭＳ Ｐゴシック" pitchFamily="34" charset="-128"/>
              </a:rPr>
              <a:t>Training, skills &amp; expertise for project direction determined by Chief.</a:t>
            </a:r>
          </a:p>
          <a:p>
            <a:pPr lvl="1">
              <a:buFont typeface="Wingdings" pitchFamily="2" charset="2"/>
              <a:buNone/>
            </a:pPr>
            <a:endParaRPr lang="en-US" smtClean="0">
              <a:ea typeface="ＭＳ Ｐゴシック" pitchFamily="34" charset="-128"/>
            </a:endParaRPr>
          </a:p>
          <a:p>
            <a:pPr lvl="1"/>
            <a:r>
              <a:rPr lang="en-US" smtClean="0">
                <a:ea typeface="ＭＳ Ｐゴシック" pitchFamily="34" charset="-128"/>
              </a:rPr>
              <a:t>Able to provide regulatory oversight &amp; meet sponsor and institutional requirements.</a:t>
            </a:r>
          </a:p>
          <a:p>
            <a:pPr lvl="1">
              <a:buFont typeface="Wingdings" pitchFamily="2" charset="2"/>
              <a:buNone/>
            </a:pPr>
            <a:endParaRPr lang="en-US" smtClean="0">
              <a:ea typeface="ＭＳ Ｐゴシック" pitchFamily="34" charset="-128"/>
            </a:endParaRPr>
          </a:p>
          <a:p>
            <a:pPr lvl="1"/>
            <a:r>
              <a:rPr lang="en-US" smtClean="0">
                <a:ea typeface="ＭＳ Ｐゴシック" pitchFamily="34" charset="-128"/>
              </a:rPr>
              <a:t>Chief certification PI meets eligibility criteria.</a:t>
            </a:r>
          </a:p>
          <a:p>
            <a:pPr lvl="1">
              <a:buFont typeface="Wingdings" pitchFamily="2" charset="2"/>
              <a:buNone/>
            </a:pPr>
            <a:endParaRPr lang="en-US" smtClean="0">
              <a:ea typeface="ＭＳ Ｐゴシック" pitchFamily="34" charset="-128"/>
            </a:endParaRPr>
          </a:p>
          <a:p>
            <a:pPr lvl="1"/>
            <a:r>
              <a:rPr lang="en-US" altLang="en-US" smtClean="0">
                <a:ea typeface="ＭＳ Ｐゴシック" pitchFamily="34" charset="-128"/>
              </a:rPr>
              <a:t>“</a:t>
            </a:r>
            <a:r>
              <a:rPr lang="en-US" smtClean="0">
                <a:ea typeface="ＭＳ Ｐゴシック" pitchFamily="34" charset="-128"/>
              </a:rPr>
              <a:t>Non-employee</a:t>
            </a:r>
            <a:r>
              <a:rPr lang="en-US" altLang="en-US" smtClean="0">
                <a:ea typeface="ＭＳ Ｐゴシック" pitchFamily="34" charset="-128"/>
              </a:rPr>
              <a:t>”</a:t>
            </a:r>
            <a:r>
              <a:rPr lang="en-US" smtClean="0">
                <a:ea typeface="ＭＳ Ｐゴシック" pitchFamily="34" charset="-128"/>
              </a:rPr>
              <a:t> or </a:t>
            </a:r>
            <a:r>
              <a:rPr lang="en-US" altLang="en-US" smtClean="0">
                <a:ea typeface="ＭＳ Ｐゴシック" pitchFamily="34" charset="-128"/>
              </a:rPr>
              <a:t>“</a:t>
            </a:r>
            <a:r>
              <a:rPr lang="en-US" smtClean="0">
                <a:ea typeface="ＭＳ Ｐゴシック" pitchFamily="34" charset="-128"/>
              </a:rPr>
              <a:t>person of interest</a:t>
            </a:r>
            <a:r>
              <a:rPr lang="en-US" altLang="en-US" smtClean="0">
                <a:ea typeface="ＭＳ Ｐゴシック" pitchFamily="34" charset="-128"/>
              </a:rPr>
              <a:t>”</a:t>
            </a:r>
            <a:r>
              <a:rPr lang="en-US" smtClean="0">
                <a:ea typeface="ＭＳ Ｐゴシック" pitchFamily="34" charset="-128"/>
              </a:rPr>
              <a:t> – ineligible to serve as P.I</a:t>
            </a: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043802B-05DA-4273-9C3E-40230A7BD265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>
                <a:ea typeface="ＭＳ Ｐゴシック" pitchFamily="34" charset="-128"/>
              </a:rPr>
              <a:t>Policy Overview -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458200" cy="5638800"/>
          </a:xfrm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No change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No delegation of PI responsibilities</a:t>
            </a:r>
          </a:p>
          <a:p>
            <a:pPr lvl="1">
              <a:buFont typeface="Wingdings" pitchFamily="2" charset="2"/>
              <a:buNone/>
            </a:pPr>
            <a:endParaRPr lang="en-US" smtClean="0">
              <a:ea typeface="ＭＳ Ｐゴシック" pitchFamily="34" charset="-128"/>
            </a:endParaRPr>
          </a:p>
          <a:p>
            <a:pPr lvl="1"/>
            <a:r>
              <a:rPr lang="en-US" smtClean="0">
                <a:ea typeface="ＭＳ Ｐゴシック" pitchFamily="34" charset="-128"/>
              </a:rPr>
              <a:t>Limitation of authority – cannot bind institution</a:t>
            </a:r>
          </a:p>
          <a:p>
            <a:pPr lvl="1">
              <a:buFont typeface="Wingdings" pitchFamily="2" charset="2"/>
              <a:buNone/>
            </a:pPr>
            <a:endParaRPr lang="en-US" smtClean="0">
              <a:ea typeface="ＭＳ Ｐゴシック" pitchFamily="34" charset="-128"/>
            </a:endParaRPr>
          </a:p>
          <a:p>
            <a:pPr lvl="1"/>
            <a:r>
              <a:rPr lang="en-US" smtClean="0">
                <a:ea typeface="ＭＳ Ｐゴシック" pitchFamily="34" charset="-128"/>
              </a:rPr>
              <a:t>Continued eligibility contingent on</a:t>
            </a:r>
          </a:p>
          <a:p>
            <a:pPr lvl="2"/>
            <a:r>
              <a:rPr lang="en-US" smtClean="0">
                <a:ea typeface="ＭＳ Ｐゴシック" pitchFamily="34" charset="-128"/>
              </a:rPr>
              <a:t>Good financial stewardship</a:t>
            </a:r>
          </a:p>
          <a:p>
            <a:pPr lvl="2"/>
            <a:r>
              <a:rPr lang="en-US" smtClean="0">
                <a:ea typeface="ＭＳ Ｐゴシック" pitchFamily="34" charset="-128"/>
              </a:rPr>
              <a:t>Compliance with federal, sponsor, &amp; Partners/hospitals requirements</a:t>
            </a:r>
          </a:p>
          <a:p>
            <a:pPr lvl="2">
              <a:buFont typeface="Wingdings" pitchFamily="2" charset="2"/>
              <a:buNone/>
            </a:pPr>
            <a:endParaRPr lang="en-US" smtClean="0">
              <a:ea typeface="ＭＳ Ｐゴシック" pitchFamily="34" charset="-128"/>
            </a:endParaRPr>
          </a:p>
          <a:p>
            <a:pPr lvl="1"/>
            <a:r>
              <a:rPr lang="en-US" smtClean="0">
                <a:ea typeface="ＭＳ Ｐゴシック" pitchFamily="34" charset="-128"/>
              </a:rPr>
              <a:t>PI status may be revoked by Chief or SVP</a:t>
            </a: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71931F2-295E-4F5A-A56E-BB368CE5FF85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>
                <a:ea typeface="ＭＳ Ｐゴシック" pitchFamily="34" charset="-128"/>
              </a:rPr>
              <a:t>Exceptions – No Change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562600"/>
          </a:xfrm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Nurse/other health professions</a:t>
            </a:r>
          </a:p>
          <a:p>
            <a:pPr marL="457200" lvl="1" indent="0">
              <a:buFont typeface="Wingdings" pitchFamily="2" charset="2"/>
              <a:buNone/>
            </a:pPr>
            <a:endParaRPr lang="en-US" smtClean="0">
              <a:ea typeface="ＭＳ Ｐゴシック" pitchFamily="34" charset="-128"/>
            </a:endParaRPr>
          </a:p>
          <a:p>
            <a:r>
              <a:rPr lang="en-US" smtClean="0">
                <a:ea typeface="ＭＳ Ｐゴシック" pitchFamily="34" charset="-128"/>
              </a:rPr>
              <a:t>Postdoctoral fellows/graduate students</a:t>
            </a:r>
          </a:p>
          <a:p>
            <a:pPr marL="457200" lvl="1" indent="0"/>
            <a:r>
              <a:rPr lang="en-US" smtClean="0">
                <a:ea typeface="ＭＳ Ｐゴシック" pitchFamily="34" charset="-128"/>
              </a:rPr>
              <a:t>Supervision by faculty member w/PI status</a:t>
            </a:r>
          </a:p>
          <a:p>
            <a:pPr marL="457200" lvl="1" indent="0">
              <a:buFont typeface="Wingdings" pitchFamily="2" charset="2"/>
              <a:buNone/>
            </a:pPr>
            <a:endParaRPr lang="en-US" smtClean="0">
              <a:ea typeface="ＭＳ Ｐゴシック" pitchFamily="34" charset="-128"/>
            </a:endParaRPr>
          </a:p>
          <a:p>
            <a:r>
              <a:rPr lang="en-US" smtClean="0">
                <a:ea typeface="ＭＳ Ｐゴシック" pitchFamily="34" charset="-128"/>
              </a:rPr>
              <a:t>Limited to duration of project</a:t>
            </a:r>
          </a:p>
          <a:p>
            <a:pPr>
              <a:buFont typeface="Wingdings" pitchFamily="2" charset="2"/>
              <a:buNone/>
            </a:pPr>
            <a:endParaRPr lang="en-US" smtClean="0">
              <a:ea typeface="ＭＳ Ｐゴシック" pitchFamily="34" charset="-128"/>
            </a:endParaRPr>
          </a:p>
          <a:p>
            <a:r>
              <a:rPr lang="en-US" smtClean="0">
                <a:ea typeface="ＭＳ Ｐゴシック" pitchFamily="34" charset="-128"/>
              </a:rPr>
              <a:t>Chief</a:t>
            </a:r>
            <a:r>
              <a:rPr lang="en-US" altLang="en-US" smtClean="0">
                <a:ea typeface="ＭＳ Ｐゴシック" pitchFamily="34" charset="-128"/>
              </a:rPr>
              <a:t>’</a:t>
            </a:r>
            <a:r>
              <a:rPr lang="en-US" smtClean="0">
                <a:ea typeface="ＭＳ Ｐゴシック" pitchFamily="34" charset="-128"/>
              </a:rPr>
              <a:t>s signature on proposal coversheet/InfoEd</a:t>
            </a:r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C749345-333A-4B41-BBF2-533AFA9F3875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smtClean="0">
                <a:solidFill>
                  <a:srgbClr val="0087B0"/>
                </a:solidFill>
                <a:ea typeface="ＭＳ Ｐゴシック" pitchFamily="34" charset="-128"/>
              </a:rPr>
              <a:t>New </a:t>
            </a:r>
            <a:r>
              <a:rPr lang="en-US" smtClean="0">
                <a:ea typeface="ＭＳ Ｐゴシック" pitchFamily="34" charset="-128"/>
              </a:rPr>
              <a:t>Exception </a:t>
            </a:r>
            <a:endParaRPr lang="en-US" i="1" smtClean="0">
              <a:solidFill>
                <a:srgbClr val="0087B0"/>
              </a:solidFill>
              <a:ea typeface="ＭＳ Ｐゴシック" pitchFamily="34" charset="-128"/>
            </a:endParaRP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458200" cy="5562600"/>
          </a:xfrm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PI on Partners HealthCare Award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System-wide research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PHS CAO and SVP approval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Meet all PI requirements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Other professional may be granted PI status</a:t>
            </a: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18F2330-0458-4699-A1E3-DFD290FBD737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smtClean="0">
                <a:solidFill>
                  <a:srgbClr val="0087B0"/>
                </a:solidFill>
                <a:ea typeface="ＭＳ Ｐゴシック" pitchFamily="34" charset="-128"/>
              </a:rPr>
              <a:t>New</a:t>
            </a:r>
            <a:r>
              <a:rPr lang="en-US" smtClean="0">
                <a:ea typeface="ＭＳ Ｐゴシック" pitchFamily="34" charset="-128"/>
              </a:rPr>
              <a:t> - Change in Employment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638800"/>
          </a:xfrm>
        </p:spPr>
        <p:txBody>
          <a:bodyPr/>
          <a:lstStyle/>
          <a:p>
            <a:pPr>
              <a:buFont typeface="Wingdings" charset="0"/>
              <a:buChar char="§"/>
              <a:defRPr/>
            </a:pPr>
            <a:r>
              <a:rPr lang="en-US" dirty="0" smtClean="0"/>
              <a:t>Expectation departing PI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 dirty="0" smtClean="0"/>
              <a:t>Transfers grants to new institution.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 dirty="0" smtClean="0"/>
              <a:t>New PI appointed</a:t>
            </a:r>
          </a:p>
          <a:p>
            <a:pPr marL="457200" lvl="1" indent="0">
              <a:buFont typeface="Wingdings" charset="0"/>
              <a:buNone/>
              <a:defRPr/>
            </a:pPr>
            <a:endParaRPr lang="en-US" dirty="0" smtClean="0"/>
          </a:p>
          <a:p>
            <a:pPr>
              <a:buFont typeface="Wingdings" charset="0"/>
              <a:buChar char="§"/>
              <a:defRPr/>
            </a:pPr>
            <a:r>
              <a:rPr lang="en-US" dirty="0" smtClean="0"/>
              <a:t>Request an exception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 dirty="0" smtClean="0"/>
              <a:t>Include  justification &amp; oversight plan</a:t>
            </a:r>
          </a:p>
          <a:p>
            <a:pPr marL="457200" lvl="1" indent="0">
              <a:buFont typeface="Wingdings" charset="0"/>
              <a:buNone/>
              <a:defRPr/>
            </a:pPr>
            <a:endParaRPr lang="en-US" dirty="0" smtClean="0"/>
          </a:p>
          <a:p>
            <a:pPr>
              <a:buFont typeface="Wingdings" charset="0"/>
              <a:buChar char="§"/>
              <a:defRPr/>
            </a:pPr>
            <a:r>
              <a:rPr lang="en-US" dirty="0" smtClean="0"/>
              <a:t>Chief &amp; SVP approval required </a:t>
            </a:r>
            <a:r>
              <a:rPr lang="en-US" u="sng" dirty="0" smtClean="0"/>
              <a:t>prior to departure</a:t>
            </a:r>
          </a:p>
          <a:p>
            <a:pPr marL="0" indent="0">
              <a:buFont typeface="Wingdings" charset="0"/>
              <a:buNone/>
              <a:defRPr/>
            </a:pPr>
            <a:endParaRPr lang="en-US" u="sng" dirty="0" smtClean="0"/>
          </a:p>
          <a:p>
            <a:pPr>
              <a:buFont typeface="Wingdings" charset="0"/>
              <a:buChar char="§"/>
              <a:defRPr/>
            </a:pPr>
            <a:r>
              <a:rPr lang="en-US" dirty="0" smtClean="0"/>
              <a:t>PI responsibilities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 dirty="0" smtClean="0"/>
              <a:t>Obtain regulatory approvals at new institution &amp; Partners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 dirty="0" smtClean="0"/>
              <a:t>Work w/offices to execute agreements w/new institution</a:t>
            </a:r>
          </a:p>
          <a:p>
            <a:pPr lvl="2">
              <a:buFont typeface="Wingdings" charset="0"/>
              <a:buChar char="§"/>
              <a:defRPr/>
            </a:pPr>
            <a:r>
              <a:rPr lang="en-US" dirty="0" smtClean="0"/>
              <a:t>IP, data transfer/sharing, publication rights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 dirty="0" smtClean="0"/>
              <a:t>Work w/Research Management on sponsor approval</a:t>
            </a:r>
            <a:endParaRPr lang="en-US" dirty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D486F18-FDE3-4B9E-91EA-3938DBC18141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609600"/>
          </a:xfrm>
        </p:spPr>
        <p:txBody>
          <a:bodyPr/>
          <a:lstStyle/>
          <a:p>
            <a:pPr algn="ctr"/>
            <a:r>
              <a:rPr lang="en-US" i="1" smtClean="0">
                <a:solidFill>
                  <a:srgbClr val="0087B0"/>
                </a:solidFill>
                <a:ea typeface="ＭＳ Ｐゴシック" pitchFamily="34" charset="-128"/>
              </a:rPr>
              <a:t>New</a:t>
            </a:r>
            <a:r>
              <a:rPr lang="en-US" smtClean="0">
                <a:ea typeface="ＭＳ Ｐゴシック" pitchFamily="34" charset="-128"/>
              </a:rPr>
              <a:t> – Employment Reduced to Less Than 50%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562600"/>
          </a:xfrm>
        </p:spPr>
        <p:txBody>
          <a:bodyPr/>
          <a:lstStyle/>
          <a:p>
            <a:pPr>
              <a:buFont typeface="Wingdings" charset="0"/>
              <a:buChar char="§"/>
              <a:defRPr/>
            </a:pPr>
            <a:r>
              <a:rPr lang="en-US" dirty="0" smtClean="0"/>
              <a:t>Submit request 30 days in advance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 dirty="0" smtClean="0"/>
              <a:t>How effort will be adjusted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 dirty="0" smtClean="0"/>
              <a:t>How oversight will be maintained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 dirty="0" smtClean="0"/>
              <a:t>If reduction based on primary appointment at new institution, explanation of how duties will be split between institutions.</a:t>
            </a:r>
          </a:p>
          <a:p>
            <a:pPr marL="457200" lvl="1" indent="0">
              <a:buFont typeface="Wingdings" charset="0"/>
              <a:buNone/>
              <a:defRPr/>
            </a:pPr>
            <a:endParaRPr lang="en-US" dirty="0" smtClean="0"/>
          </a:p>
          <a:p>
            <a:pPr>
              <a:buFont typeface="Wingdings" charset="0"/>
              <a:buChar char="§"/>
              <a:defRPr/>
            </a:pPr>
            <a:r>
              <a:rPr lang="en-US" dirty="0" smtClean="0"/>
              <a:t>Chief &amp; SVP approval required </a:t>
            </a:r>
            <a:r>
              <a:rPr lang="en-US" u="sng" dirty="0" smtClean="0"/>
              <a:t>prior to reduction</a:t>
            </a:r>
          </a:p>
          <a:p>
            <a:pPr marL="0" indent="0">
              <a:buFont typeface="Wingdings" charset="0"/>
              <a:buNone/>
              <a:defRPr/>
            </a:pPr>
            <a:endParaRPr lang="en-US" u="sng" dirty="0" smtClean="0"/>
          </a:p>
          <a:p>
            <a:pPr>
              <a:buFont typeface="Wingdings" charset="0"/>
              <a:buChar char="§"/>
              <a:defRPr/>
            </a:pPr>
            <a:r>
              <a:rPr lang="en-US" dirty="0" smtClean="0"/>
              <a:t>PI responsibilities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 dirty="0" smtClean="0"/>
              <a:t>Obtain regulatory approvals at new institution &amp; Partners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 dirty="0" smtClean="0"/>
              <a:t>Work w/offices to execute agreements w/new institution</a:t>
            </a:r>
          </a:p>
          <a:p>
            <a:pPr lvl="2">
              <a:buFont typeface="Wingdings" charset="0"/>
              <a:buChar char="§"/>
              <a:defRPr/>
            </a:pPr>
            <a:r>
              <a:rPr lang="en-US" dirty="0" smtClean="0"/>
              <a:t>IP, data transfer/sharing, publication rights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 dirty="0" smtClean="0"/>
              <a:t>Work w/Research Management on sponsor approval</a:t>
            </a:r>
          </a:p>
          <a:p>
            <a:pPr marL="457200" lvl="1" indent="0">
              <a:buFont typeface="Wingdings" charset="0"/>
              <a:buNone/>
              <a:defRPr/>
            </a:pPr>
            <a:endParaRPr lang="en-US" dirty="0"/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5E3B375-0EE3-44A0-91F8-FE489F06B94D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>
                <a:ea typeface="ＭＳ Ｐゴシック" pitchFamily="34" charset="-128"/>
              </a:rPr>
              <a:t>Remaining Provisions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562600"/>
          </a:xfrm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No change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Resources/space commitments</a:t>
            </a:r>
          </a:p>
          <a:p>
            <a:pPr lvl="1">
              <a:buFont typeface="Wingdings" pitchFamily="2" charset="2"/>
              <a:buNone/>
            </a:pPr>
            <a:endParaRPr lang="en-US" smtClean="0">
              <a:ea typeface="ＭＳ Ｐゴシック" pitchFamily="34" charset="-128"/>
            </a:endParaRPr>
          </a:p>
          <a:p>
            <a:r>
              <a:rPr lang="en-US" i="1" smtClean="0">
                <a:solidFill>
                  <a:srgbClr val="0087B0"/>
                </a:solidFill>
                <a:ea typeface="ＭＳ Ｐゴシック" pitchFamily="34" charset="-128"/>
              </a:rPr>
              <a:t>New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Policy limited to sponsored research projects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Summary of PI responsibilities – Attachment B</a:t>
            </a: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DDCAC9D-9126-4E30-80F5-C41E10A4BD74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tners Template 2_08 13 08">
  <a:themeElements>
    <a:clrScheme name="Partners Template 2_08 13 08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rtners Template 2_08 13 0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artners Template 2_08 13 0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tners Template 2_08 13 08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tners Template 2_08 13 08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tners Template 2_08 13 08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tners Template 2_08 13 08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tners Template 2_08 13 08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tners Template 2_08 13 08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tners Template 2_08 13 08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tners Template 2_08 13 08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tners Template 2_08 13 08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tners Template 2_08 13 08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tners Template 2_08 13 08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</TotalTime>
  <Words>383</Words>
  <Application>Microsoft Office PowerPoint</Application>
  <PresentationFormat>On-screen Show (4:3)</PresentationFormat>
  <Paragraphs>98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Partners Template 2_08 13 08</vt:lpstr>
      <vt:lpstr>   Highlights of Revisions to Partners PI Eligibility Policy  MGH Research Council March 2, 2015  Mary Mitchell Partners Research Compliance</vt:lpstr>
      <vt:lpstr>Policy Overview</vt:lpstr>
      <vt:lpstr>Policy Overview – continued</vt:lpstr>
      <vt:lpstr>Policy Overview - continued</vt:lpstr>
      <vt:lpstr>Exceptions – No Change</vt:lpstr>
      <vt:lpstr>New Exception </vt:lpstr>
      <vt:lpstr>New - Change in Employment</vt:lpstr>
      <vt:lpstr>New – Employment Reduced to Less Than 50%</vt:lpstr>
      <vt:lpstr>Remaining Provisions</vt:lpstr>
      <vt:lpstr>Discussion/Questions</vt:lpstr>
    </vt:vector>
  </TitlesOfParts>
  <Company>Partners HealthCare System, Inc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Partners Information Systems</dc:creator>
  <cp:lastModifiedBy>Peter Bowler</cp:lastModifiedBy>
  <cp:revision>17</cp:revision>
  <dcterms:created xsi:type="dcterms:W3CDTF">2009-03-02T23:52:11Z</dcterms:created>
  <dcterms:modified xsi:type="dcterms:W3CDTF">2015-02-24T13:48:35Z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-434237149</vt:i4>
  </property>
  <property fmtid="{D5CDD505-2E9C-101B-9397-08002B2CF9AE}" pid="3" name="_NewReviewCycle">
    <vt:lpwstr/>
  </property>
  <property fmtid="{D5CDD505-2E9C-101B-9397-08002B2CF9AE}" pid="4" name="_EmailSubject">
    <vt:lpwstr>Slide deck for Research Council on Monday</vt:lpwstr>
  </property>
  <property fmtid="{D5CDD505-2E9C-101B-9397-08002B2CF9AE}" pid="5" name="_AuthorEmail">
    <vt:lpwstr>MMITCHELL14@PARTNERS.ORG</vt:lpwstr>
  </property>
  <property fmtid="{D5CDD505-2E9C-101B-9397-08002B2CF9AE}" pid="6" name="_AuthorEmailDisplayName">
    <vt:lpwstr>Mitchell, Mary</vt:lpwstr>
  </property>
</Properties>
</file>