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81" r:id="rId5"/>
    <p:sldId id="282" r:id="rId6"/>
    <p:sldId id="261" r:id="rId7"/>
    <p:sldId id="264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78" r:id="rId17"/>
    <p:sldId id="273" r:id="rId18"/>
    <p:sldId id="275" r:id="rId19"/>
    <p:sldId id="279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194" y="-84"/>
      </p:cViewPr>
      <p:guideLst>
        <p:guide orient="horz" pos="2170"/>
        <p:guide pos="1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428E-A9DD-EC4F-8F49-2C5172340AA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59E386-1BE0-6746-8045-85B26D18CD1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760428E-A9DD-EC4F-8F49-2C5172340A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39" y="88160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/>
              <a:t>MGH MouseShare Resource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17" y="3236034"/>
            <a:ext cx="7681165" cy="3155092"/>
          </a:xfrm>
        </p:spPr>
        <p:txBody>
          <a:bodyPr>
            <a:normAutofit/>
          </a:bodyPr>
          <a:lstStyle/>
          <a:p>
            <a:r>
              <a:rPr lang="en-US" sz="2000" dirty="0"/>
              <a:t>MGH Continuous Research Operations Improvement (CROI)</a:t>
            </a:r>
          </a:p>
          <a:p>
            <a:r>
              <a:rPr lang="en-US" sz="2000" dirty="0"/>
              <a:t>Animal Care and Use Working Group</a:t>
            </a:r>
            <a:endParaRPr lang="en-US" sz="1600" dirty="0"/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Jim Moon, Donna Jarrell, Anne Clancy</a:t>
            </a:r>
          </a:p>
          <a:p>
            <a:endParaRPr lang="en-US" sz="1600" dirty="0"/>
          </a:p>
          <a:p>
            <a:r>
              <a:rPr lang="en-US" sz="2000" dirty="0"/>
              <a:t>MGH Executive Committee on Research (ECOR)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MGH Center for Systems Biology</a:t>
            </a:r>
            <a:endParaRPr lang="en-US" sz="1600" dirty="0"/>
          </a:p>
          <a:p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Misha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Pivovarov</a:t>
            </a:r>
          </a:p>
        </p:txBody>
      </p:sp>
      <p:pic>
        <p:nvPicPr>
          <p:cNvPr id="4" name="Picture 2" descr="!MGHSO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21" y="995994"/>
            <a:ext cx="12366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50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19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6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4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06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33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57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77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37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62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9"/>
            <a:ext cx="8229600" cy="1063675"/>
          </a:xfrm>
        </p:spPr>
        <p:txBody>
          <a:bodyPr>
            <a:normAutofit/>
          </a:bodyPr>
          <a:lstStyle/>
          <a:p>
            <a:r>
              <a:rPr lang="en-US" sz="2400" u="sng"/>
              <a:t>Problem</a:t>
            </a:r>
            <a:r>
              <a:rPr lang="en-US" sz="2400"/>
              <a:t>:  Need for coordinated sharing of mouse strains at MGH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25" y="1568035"/>
            <a:ext cx="8424778" cy="1572979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/>
              <a:t>RES #127	Request Summary:	post a list mouse strains used at MGH for sharing with other PI's	Received:	Thu Nov 15 16:33:31 2012</a:t>
            </a:r>
          </a:p>
          <a:p>
            <a:pPr>
              <a:buNone/>
            </a:pPr>
            <a:endParaRPr lang="en-US" sz="1600"/>
          </a:p>
          <a:p>
            <a:pPr>
              <a:buNone/>
            </a:pPr>
            <a:r>
              <a:rPr lang="en-US" sz="1600"/>
              <a:t>RES #543 	Request Summary: 	PI has requested a mouse models database be developed. 	Received: 	Fri Nov 28 19:06:21 2014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40567"/>
            <a:ext cx="8229600" cy="338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Acquiring mouse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strains is often slow and expensive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>
                <a:latin typeface="Arial"/>
                <a:cs typeface="Arial"/>
              </a:rPr>
              <a:t>shipping ($30 - $500)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health reports (few weeks)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quarantine (6 weeks, ~$300)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1600" baseline="0">
                <a:latin typeface="Arial"/>
                <a:cs typeface="Arial"/>
              </a:rPr>
              <a:t>rederivation (2 months, $2500-$3000)</a:t>
            </a:r>
            <a:endParaRPr lang="en-US" sz="160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1600">
                <a:latin typeface="Arial"/>
                <a:cs typeface="Arial"/>
              </a:rPr>
              <a:t>embryo cryorecovery (2 months, ~$2500)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1600">
                <a:latin typeface="Arial"/>
                <a:cs typeface="Arial"/>
              </a:rPr>
              <a:t>institution importation bans</a:t>
            </a:r>
          </a:p>
          <a:p>
            <a:pPr lvl="1">
              <a:spcBef>
                <a:spcPct val="20000"/>
              </a:spcBef>
            </a:pPr>
            <a:endParaRPr lang="en-US" sz="160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Poor communication within the large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MGH research community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1600" noProof="0">
                <a:latin typeface="Arial"/>
                <a:cs typeface="Arial"/>
              </a:rPr>
              <a:t>more than 6000 research staff</a:t>
            </a:r>
            <a:endParaRPr kumimoji="0" lang="en-US" sz="1600" b="0" i="0" u="none" strike="noStrike" kern="1200" cap="none" spc="0" normalizeH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1600" baseline="0">
                <a:latin typeface="Arial"/>
                <a:cs typeface="Arial"/>
              </a:rPr>
              <a:t>many</a:t>
            </a:r>
            <a:r>
              <a:rPr lang="en-US" sz="1600">
                <a:latin typeface="Arial"/>
                <a:cs typeface="Arial"/>
              </a:rPr>
              <a:t> incidences of people purchasing/importing mice already present at MGH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83695"/>
            <a:ext cx="8229600" cy="682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3825" y="1149709"/>
            <a:ext cx="22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CROI eSuggestions: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37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37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76380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/>
              <a:t>MGH BioShare Resource</a:t>
            </a:r>
          </a:p>
        </p:txBody>
      </p:sp>
      <p:pic>
        <p:nvPicPr>
          <p:cNvPr id="4" name="Picture 2" descr="!MGHSO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368" y="624065"/>
            <a:ext cx="12366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9587" y="4194082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Mice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7820" y="5675789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Cell Lines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99879" y="4539705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Other Animals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67113" y="5675789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Plasmids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595" y="4539705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Antibodies</a:t>
            </a:r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584700" y="3293912"/>
            <a:ext cx="0" cy="90017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267708" y="3293912"/>
            <a:ext cx="1313481" cy="12457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>
            <a:off x="6356865" y="3293912"/>
            <a:ext cx="1438127" cy="12457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4638" y="3293912"/>
            <a:ext cx="926713" cy="243702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0"/>
          </p:cNvCxnSpPr>
          <p:nvPr/>
        </p:nvCxnSpPr>
        <p:spPr>
          <a:xfrm>
            <a:off x="5491892" y="3293912"/>
            <a:ext cx="1070334" cy="23818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3" descr="!HMS solid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432" y="708414"/>
            <a:ext cx="10398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BWH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79" y="708414"/>
            <a:ext cx="995005" cy="1160462"/>
          </a:xfrm>
          <a:prstGeom prst="rect">
            <a:avLst/>
          </a:prstGeom>
        </p:spPr>
      </p:pic>
      <p:pic>
        <p:nvPicPr>
          <p:cNvPr id="40" name="Picture 39" descr="partners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161" y="118205"/>
            <a:ext cx="1872190" cy="7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76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/>
              <a:t>Solution</a:t>
            </a:r>
            <a:r>
              <a:rPr lang="en-US" sz="2400"/>
              <a:t>:  Mouse strain database (resource) to facilitate sharing among MGH investigators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684"/>
            <a:ext cx="8229600" cy="4525963"/>
          </a:xfrm>
        </p:spPr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comprehensive</a:t>
            </a:r>
          </a:p>
          <a:p>
            <a:pPr lvl="1"/>
            <a:r>
              <a:rPr lang="en-US"/>
              <a:t>quick results</a:t>
            </a:r>
          </a:p>
          <a:p>
            <a:pPr lvl="1"/>
            <a:r>
              <a:rPr lang="en-US"/>
              <a:t>no email spam</a:t>
            </a:r>
          </a:p>
          <a:p>
            <a:pPr lvl="1"/>
            <a:r>
              <a:rPr lang="en-US"/>
              <a:t>personalized, private requests between investigators</a:t>
            </a:r>
          </a:p>
          <a:p>
            <a:pPr lvl="1"/>
            <a:endParaRPr lang="en-US"/>
          </a:p>
          <a:p>
            <a:r>
              <a:rPr lang="en-US"/>
              <a:t>Disadvantages:</a:t>
            </a:r>
          </a:p>
          <a:p>
            <a:pPr lvl="1"/>
            <a:r>
              <a:rPr lang="en-US"/>
              <a:t>requires data entry</a:t>
            </a:r>
          </a:p>
          <a:p>
            <a:pPr lvl="1"/>
            <a:r>
              <a:rPr lang="en-US"/>
              <a:t>requires periodic updating</a:t>
            </a:r>
          </a:p>
          <a:p>
            <a:pPr lvl="1"/>
            <a:r>
              <a:rPr lang="en-US"/>
              <a:t>difficulty of searches based on strain names</a:t>
            </a:r>
          </a:p>
          <a:p>
            <a:pPr lvl="1"/>
            <a:r>
              <a:rPr lang="en-US"/>
              <a:t>may require knowledgeable staff effort to oversee database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75507"/>
            <a:ext cx="8229600" cy="682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30 at 2.18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" y="0"/>
            <a:ext cx="89553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9237" y="39409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93 responses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8705" y="17103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734" y="17030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6146" y="17103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4734" y="2381146"/>
            <a:ext cx="392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11</a:t>
            </a:r>
          </a:p>
          <a:p>
            <a:r>
              <a:rPr lang="en-US" sz="1600"/>
              <a:t>18</a:t>
            </a:r>
          </a:p>
          <a:p>
            <a:r>
              <a:rPr lang="en-US" sz="1600"/>
              <a:t>35</a:t>
            </a:r>
          </a:p>
          <a:p>
            <a:r>
              <a:rPr lang="en-US" sz="1600"/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805" y="417453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023" y="417453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8736" y="417453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xmlns="" val="163951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267" y="271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This database is urgently needed at MGH in order to economize mouse purchasing holding for investigators.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5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Some of the strain cannot be shared unless there is a permission from the developer, this database has to overcome that.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118" y="2087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I hope that researchers will see this as an opportunity to set up collaborations, no just as a way to save time and money on buying mice.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1205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Thank you for the great initiative. We have 80+ lines and would be happy to share if the condition allows us to do so...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118" y="4043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Great idea. I suggest extending it to genetic rats as well.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118" y="55144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I think this is a great idea and I keep telling this to everybody, so finally somebody heard my voice. Thanks a lot!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43252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It would be wonderful to develop also a resource to exchange knowledge about effective breeding programs for mice.</a:t>
            </a:r>
          </a:p>
        </p:txBody>
      </p:sp>
    </p:spTree>
    <p:extLst>
      <p:ext uri="{BB962C8B-B14F-4D97-AF65-F5344CB8AC3E}">
        <p14:creationId xmlns:p14="http://schemas.microsoft.com/office/powerpoint/2010/main" xmlns="" val="42287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909"/>
          </a:xfrm>
        </p:spPr>
        <p:txBody>
          <a:bodyPr>
            <a:normAutofit/>
          </a:bodyPr>
          <a:lstStyle/>
          <a:p>
            <a:r>
              <a:rPr lang="en-US" sz="2400"/>
              <a:t>Desired features of sharing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706"/>
            <a:ext cx="8229600" cy="5756455"/>
          </a:xfrm>
        </p:spPr>
        <p:txBody>
          <a:bodyPr/>
          <a:lstStyle/>
          <a:p>
            <a:r>
              <a:rPr lang="en-US"/>
              <a:t>Comprehensiveness</a:t>
            </a:r>
          </a:p>
          <a:p>
            <a:pPr lvl="1"/>
            <a:r>
              <a:rPr lang="en-US"/>
              <a:t>mouse strains from commercial vendors, public repositories, academic labs</a:t>
            </a:r>
          </a:p>
          <a:p>
            <a:pPr lvl="1"/>
            <a:r>
              <a:rPr lang="en-US"/>
              <a:t>updated periodically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Ease of use</a:t>
            </a:r>
          </a:p>
          <a:p>
            <a:pPr lvl="1"/>
            <a:r>
              <a:rPr lang="en-US"/>
              <a:t>web-based application</a:t>
            </a:r>
          </a:p>
          <a:p>
            <a:pPr lvl="1"/>
            <a:r>
              <a:rPr lang="en-US"/>
              <a:t>simple, intuitive interface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Privacy</a:t>
            </a:r>
          </a:p>
          <a:p>
            <a:pPr lvl="1"/>
            <a:r>
              <a:rPr lang="en-US"/>
              <a:t>access only through Partners secure login</a:t>
            </a:r>
          </a:p>
          <a:p>
            <a:pPr lvl="1"/>
            <a:r>
              <a:rPr lang="en-US"/>
              <a:t>investigator identities revealed to each other only after request is made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Limited scope</a:t>
            </a:r>
          </a:p>
          <a:p>
            <a:pPr lvl="1"/>
            <a:r>
              <a:rPr lang="en-US"/>
              <a:t>resource only matches seeker with provider</a:t>
            </a:r>
          </a:p>
          <a:p>
            <a:pPr lvl="1"/>
            <a:r>
              <a:rPr lang="en-US"/>
              <a:t>legal issues (MTAs) to be coordinated by seeker and provider</a:t>
            </a:r>
          </a:p>
          <a:p>
            <a:pPr lvl="1"/>
            <a:r>
              <a:rPr lang="en-US"/>
              <a:t>transfer issues to be coordinated by seeker and provider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753836"/>
            <a:ext cx="8229600" cy="682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76380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/>
              <a:t>MGH BioShare Resource</a:t>
            </a:r>
          </a:p>
        </p:txBody>
      </p:sp>
      <p:pic>
        <p:nvPicPr>
          <p:cNvPr id="4" name="Picture 2" descr="!MGHSO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368" y="624065"/>
            <a:ext cx="12366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9587" y="4194082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Mice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7820" y="5675789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Cell Lines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99879" y="4539705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Other Animals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67113" y="5675789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Plasmids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595" y="4539705"/>
            <a:ext cx="1990226" cy="6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/>
              <a:t>Antibodies</a:t>
            </a:r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584700" y="3293912"/>
            <a:ext cx="0" cy="90017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 flipH="1">
            <a:off x="1267708" y="3293912"/>
            <a:ext cx="1313481" cy="12457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>
            <a:off x="6356865" y="3293912"/>
            <a:ext cx="1438127" cy="12457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4638" y="3293912"/>
            <a:ext cx="926713" cy="243702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0"/>
          </p:cNvCxnSpPr>
          <p:nvPr/>
        </p:nvCxnSpPr>
        <p:spPr>
          <a:xfrm>
            <a:off x="5491892" y="3293912"/>
            <a:ext cx="1070334" cy="23818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3" descr="!HMS solid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432" y="708414"/>
            <a:ext cx="10398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BWH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79" y="708414"/>
            <a:ext cx="995005" cy="1160462"/>
          </a:xfrm>
          <a:prstGeom prst="rect">
            <a:avLst/>
          </a:prstGeom>
        </p:spPr>
      </p:pic>
      <p:pic>
        <p:nvPicPr>
          <p:cNvPr id="40" name="Picture 39" descr="partners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161" y="118205"/>
            <a:ext cx="1872190" cy="7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7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45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1024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836</TotalTime>
  <Words>444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MGH MouseShare Resource</vt:lpstr>
      <vt:lpstr>Problem:  Need for coordinated sharing of mouse strains at MGH</vt:lpstr>
      <vt:lpstr>Solution:  Mouse strain database (resource) to facilitate sharing among MGH investigators</vt:lpstr>
      <vt:lpstr>Slide 4</vt:lpstr>
      <vt:lpstr>Slide 5</vt:lpstr>
      <vt:lpstr>Desired features of sharing resource</vt:lpstr>
      <vt:lpstr>MGH BioShare Resource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MGH BioShare Resource</vt:lpstr>
    </vt:vector>
  </TitlesOfParts>
  <Company>Massachusetts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MGH Mouse Strain Database</dc:title>
  <dc:creator>James Moon</dc:creator>
  <cp:lastModifiedBy>Partners Information Systems</cp:lastModifiedBy>
  <cp:revision>25</cp:revision>
  <dcterms:created xsi:type="dcterms:W3CDTF">2014-03-27T12:40:00Z</dcterms:created>
  <dcterms:modified xsi:type="dcterms:W3CDTF">2015-06-01T14:59:37Z</dcterms:modified>
</cp:coreProperties>
</file>