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662" r:id="rId2"/>
    <p:sldMasterId id="2147483746" r:id="rId3"/>
    <p:sldMasterId id="2147483748" r:id="rId4"/>
    <p:sldMasterId id="2147483749" r:id="rId5"/>
  </p:sldMasterIdLst>
  <p:notesMasterIdLst>
    <p:notesMasterId r:id="rId34"/>
  </p:notesMasterIdLst>
  <p:handoutMasterIdLst>
    <p:handoutMasterId r:id="rId35"/>
  </p:handoutMasterIdLst>
  <p:sldIdLst>
    <p:sldId id="931" r:id="rId6"/>
    <p:sldId id="803" r:id="rId7"/>
    <p:sldId id="1006" r:id="rId8"/>
    <p:sldId id="980" r:id="rId9"/>
    <p:sldId id="981" r:id="rId10"/>
    <p:sldId id="982" r:id="rId11"/>
    <p:sldId id="983" r:id="rId12"/>
    <p:sldId id="984" r:id="rId13"/>
    <p:sldId id="960" r:id="rId14"/>
    <p:sldId id="1007" r:id="rId15"/>
    <p:sldId id="987" r:id="rId16"/>
    <p:sldId id="988" r:id="rId17"/>
    <p:sldId id="993" r:id="rId18"/>
    <p:sldId id="994" r:id="rId19"/>
    <p:sldId id="995" r:id="rId20"/>
    <p:sldId id="992" r:id="rId21"/>
    <p:sldId id="996" r:id="rId22"/>
    <p:sldId id="997" r:id="rId23"/>
    <p:sldId id="998" r:id="rId24"/>
    <p:sldId id="999" r:id="rId25"/>
    <p:sldId id="1000" r:id="rId26"/>
    <p:sldId id="1001" r:id="rId27"/>
    <p:sldId id="1002" r:id="rId28"/>
    <p:sldId id="1003" r:id="rId29"/>
    <p:sldId id="1004" r:id="rId30"/>
    <p:sldId id="976" r:id="rId31"/>
    <p:sldId id="1005" r:id="rId32"/>
    <p:sldId id="908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B5B5B"/>
    <a:srgbClr val="3399CC"/>
    <a:srgbClr val="0099CC"/>
    <a:srgbClr val="009999"/>
    <a:srgbClr val="66CCFF"/>
    <a:srgbClr val="008080"/>
    <a:srgbClr val="FFC9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1" autoAdjust="0"/>
    <p:restoredTop sz="90981" autoAdjust="0"/>
  </p:normalViewPr>
  <p:slideViewPr>
    <p:cSldViewPr snapToGrid="0">
      <p:cViewPr>
        <p:scale>
          <a:sx n="99" d="100"/>
          <a:sy n="99" d="100"/>
        </p:scale>
        <p:origin x="-1314" y="-510"/>
      </p:cViewPr>
      <p:guideLst>
        <p:guide orient="horz" pos="2576"/>
        <p:guide pos="51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 snapToGrid="0" snapToObjects="1">
      <p:cViewPr varScale="1">
        <p:scale>
          <a:sx n="135" d="100"/>
          <a:sy n="135" d="100"/>
        </p:scale>
        <p:origin x="-20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Suggestions</c:v>
                </c:pt>
              </c:strCache>
            </c:strRef>
          </c:tx>
          <c:invertIfNegative val="0"/>
          <c:cat>
            <c:strRef>
              <c:f>'Sheet1'!$A$2:$A$16</c:f>
              <c:strCache>
                <c:ptCount val="15"/>
                <c:pt idx="0">
                  <c:v>Animal Care</c:v>
                </c:pt>
                <c:pt idx="1">
                  <c:v>Central Data</c:v>
                </c:pt>
                <c:pt idx="2">
                  <c:v>Clinical Research</c:v>
                </c:pt>
                <c:pt idx="3">
                  <c:v>Communications</c:v>
                </c:pt>
                <c:pt idx="4">
                  <c:v>Compliance</c:v>
                </c:pt>
                <c:pt idx="5">
                  <c:v>Grant Tracking</c:v>
                </c:pt>
                <c:pt idx="6">
                  <c:v>Human Resources</c:v>
                </c:pt>
                <c:pt idx="7">
                  <c:v>Internet</c:v>
                </c:pt>
                <c:pt idx="8">
                  <c:v>Intranet</c:v>
                </c:pt>
                <c:pt idx="9">
                  <c:v>IT Infrastructure </c:v>
                </c:pt>
                <c:pt idx="10">
                  <c:v>Materials Management</c:v>
                </c:pt>
                <c:pt idx="11">
                  <c:v>Research Management</c:v>
                </c:pt>
                <c:pt idx="12">
                  <c:v>RVL</c:v>
                </c:pt>
                <c:pt idx="13">
                  <c:v>Safety</c:v>
                </c:pt>
                <c:pt idx="14">
                  <c:v>Space and Facilities</c:v>
                </c:pt>
              </c:strCache>
            </c:strRef>
          </c:cat>
          <c:val>
            <c:numRef>
              <c:f>'Sheet1'!$B$2:$B$16</c:f>
              <c:numCache>
                <c:formatCode>General</c:formatCode>
                <c:ptCount val="15"/>
                <c:pt idx="0">
                  <c:v>56</c:v>
                </c:pt>
                <c:pt idx="1">
                  <c:v>2</c:v>
                </c:pt>
                <c:pt idx="2">
                  <c:v>89</c:v>
                </c:pt>
                <c:pt idx="3">
                  <c:v>9</c:v>
                </c:pt>
                <c:pt idx="4">
                  <c:v>8</c:v>
                </c:pt>
                <c:pt idx="5">
                  <c:v>2</c:v>
                </c:pt>
                <c:pt idx="6">
                  <c:v>31</c:v>
                </c:pt>
                <c:pt idx="7">
                  <c:v>5</c:v>
                </c:pt>
                <c:pt idx="8">
                  <c:v>8</c:v>
                </c:pt>
                <c:pt idx="9">
                  <c:v>43</c:v>
                </c:pt>
                <c:pt idx="10">
                  <c:v>70</c:v>
                </c:pt>
                <c:pt idx="11">
                  <c:v>96</c:v>
                </c:pt>
                <c:pt idx="12">
                  <c:v>11</c:v>
                </c:pt>
                <c:pt idx="13">
                  <c:v>14</c:v>
                </c:pt>
                <c:pt idx="14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18688"/>
        <c:axId val="22194432"/>
      </c:barChart>
      <c:catAx>
        <c:axId val="22018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 baseline="0">
                <a:solidFill>
                  <a:schemeClr val="bg1"/>
                </a:solidFill>
              </a:defRPr>
            </a:pPr>
            <a:endParaRPr lang="en-US"/>
          </a:p>
        </c:txPr>
        <c:crossAx val="22194432"/>
        <c:crosses val="autoZero"/>
        <c:auto val="1"/>
        <c:lblAlgn val="ctr"/>
        <c:lblOffset val="100"/>
        <c:noMultiLvlLbl val="0"/>
      </c:catAx>
      <c:valAx>
        <c:axId val="2219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2018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46114122098385"/>
          <c:y val="0.52008119312188783"/>
          <c:w val="0.11807257047414534"/>
          <c:h val="5.6333063507248538E-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Office Word]Sheet1'!$B$1</c:f>
              <c:strCache>
                <c:ptCount val="1"/>
                <c:pt idx="0">
                  <c:v>Suggestions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'[Chart in Microsoft Office Word]Sheet1'!$A$2:$A$12</c:f>
              <c:strCache>
                <c:ptCount val="11"/>
                <c:pt idx="0">
                  <c:v>FY12 - Q4</c:v>
                </c:pt>
                <c:pt idx="1">
                  <c:v>FY13 - Q1</c:v>
                </c:pt>
                <c:pt idx="2">
                  <c:v>FY13 - Q2</c:v>
                </c:pt>
                <c:pt idx="3">
                  <c:v>FY13 - Q3</c:v>
                </c:pt>
                <c:pt idx="4">
                  <c:v>FY 13- Q4</c:v>
                </c:pt>
                <c:pt idx="5">
                  <c:v>FY14 - Q1</c:v>
                </c:pt>
                <c:pt idx="6">
                  <c:v>FY14 - Q2</c:v>
                </c:pt>
                <c:pt idx="7">
                  <c:v>FY14 - Q3</c:v>
                </c:pt>
                <c:pt idx="8">
                  <c:v>FY14- Q4</c:v>
                </c:pt>
                <c:pt idx="9">
                  <c:v>FY 15 - Q1</c:v>
                </c:pt>
                <c:pt idx="10">
                  <c:v>FY15 - Q2</c:v>
                </c:pt>
              </c:strCache>
            </c:strRef>
          </c:cat>
          <c:val>
            <c:numRef>
              <c:f>'[Chart in Microsoft Office Word]Sheet1'!$B$2:$B$12</c:f>
              <c:numCache>
                <c:formatCode>General</c:formatCode>
                <c:ptCount val="11"/>
                <c:pt idx="0">
                  <c:v>39</c:v>
                </c:pt>
                <c:pt idx="1">
                  <c:v>108</c:v>
                </c:pt>
                <c:pt idx="2">
                  <c:v>54</c:v>
                </c:pt>
                <c:pt idx="3">
                  <c:v>30</c:v>
                </c:pt>
                <c:pt idx="4">
                  <c:v>27</c:v>
                </c:pt>
                <c:pt idx="5">
                  <c:v>61</c:v>
                </c:pt>
                <c:pt idx="6">
                  <c:v>44</c:v>
                </c:pt>
                <c:pt idx="7">
                  <c:v>40</c:v>
                </c:pt>
                <c:pt idx="8">
                  <c:v>34</c:v>
                </c:pt>
                <c:pt idx="9">
                  <c:v>35</c:v>
                </c:pt>
                <c:pt idx="10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434176"/>
        <c:axId val="130436096"/>
      </c:lineChart>
      <c:catAx>
        <c:axId val="13043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0000"/>
                </a:solidFill>
              </a:defRPr>
            </a:pPr>
            <a:endParaRPr lang="en-US"/>
          </a:p>
        </c:txPr>
        <c:crossAx val="130436096"/>
        <c:crosses val="autoZero"/>
        <c:auto val="1"/>
        <c:lblAlgn val="ctr"/>
        <c:lblOffset val="100"/>
        <c:noMultiLvlLbl val="0"/>
      </c:catAx>
      <c:valAx>
        <c:axId val="13043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3043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46206156048698"/>
          <c:y val="0.476716061533975"/>
          <c:w val="0.14644702934860401"/>
          <c:h val="7.8975284339457594E-2"/>
        </c:manualLayout>
      </c:layout>
      <c:overlay val="0"/>
      <c:txPr>
        <a:bodyPr/>
        <a:lstStyle/>
        <a:p>
          <a:pPr>
            <a:defRPr sz="1200" b="1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55B181B-0394-4F67-93D4-F04ABD5E99F6}" type="datetime1">
              <a:rPr lang="en-US"/>
              <a:pPr>
                <a:defRPr/>
              </a:pPr>
              <a:t>6/1/2015</a:t>
            </a:fld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8D48363-5F03-45F2-89AE-322C27D2C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0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30B74C2-0EA7-4A69-9023-910511CA9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19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1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B74C2-0EA7-4A69-9023-910511CA9C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3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228600"/>
            <a:ext cx="62484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382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95400"/>
            <a:ext cx="8458200" cy="4800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8F89C-80D4-42D5-B44C-81A036F4A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5627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733800"/>
            <a:ext cx="41529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3733800"/>
            <a:ext cx="41529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828800"/>
            <a:ext cx="2114550" cy="304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828800"/>
            <a:ext cx="6191250" cy="304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2165-3368-4A37-8462-60CC2BF716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D069-A52E-43E0-BB0F-0C6AB54C31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124161"/>
            <a:ext cx="6846028" cy="492125"/>
          </a:xfrm>
          <a:prstGeom prst="rect">
            <a:avLst/>
          </a:prstGeom>
          <a:solidFill>
            <a:srgbClr val="3399CC"/>
          </a:solidFill>
          <a:ln w="9525">
            <a:solidFill>
              <a:srgbClr val="3399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73955"/>
            <a:ext cx="84582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7625" y="6553200"/>
            <a:ext cx="8159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3522EDCC-B76D-491E-BEC0-AC4A49F9A7DE}" type="datetime1">
              <a:rPr lang="en-US" sz="1200">
                <a:latin typeface="Palatino Linotype" pitchFamily="18" charset="0"/>
                <a:ea typeface="ＭＳ Ｐゴシック" charset="-128"/>
                <a:cs typeface="+mn-cs"/>
              </a:rPr>
              <a:pPr>
                <a:defRPr/>
              </a:pPr>
              <a:t>6/1/2015</a:t>
            </a:fld>
            <a:endParaRPr lang="en-US" sz="1200" dirty="0">
              <a:latin typeface="Palatino Linotype" pitchFamily="18" charset="0"/>
              <a:ea typeface="ＭＳ Ｐゴシック" charset="-128"/>
              <a:cs typeface="+mn-cs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753475" y="6575425"/>
            <a:ext cx="3397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686506FC-21D0-443B-8B22-0B25CE252712}" type="slidenum">
              <a:rPr lang="en-US" sz="1000">
                <a:latin typeface="Arial" pitchFamily="34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US" sz="1000" dirty="0">
              <a:latin typeface="Arial" pitchFamily="34" charset="0"/>
              <a:ea typeface="ＭＳ Ｐゴシック" charset="-128"/>
              <a:cs typeface="+mn-cs"/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 bwMode="auto">
          <a:xfrm>
            <a:off x="7279681" y="47600"/>
            <a:ext cx="1821273" cy="6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  <p:sldLayoutId id="2147483699" r:id="rId12"/>
    <p:sldLayoutId id="2147483698" r:id="rId13"/>
    <p:sldLayoutId id="214748373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/>
          <a:ea typeface="+mj-ea"/>
          <a:cs typeface="Times New Roman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Times New Roman" pitchFamily="18" charset="0"/>
          <a:ea typeface="ＭＳ Ｐゴシック" pitchFamily="34" charset="-128"/>
          <a:cs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5000"/>
        <a:buFont typeface="Times"/>
        <a:buChar char="•"/>
        <a:defRPr sz="2000" b="1">
          <a:solidFill>
            <a:srgbClr val="000000"/>
          </a:solidFill>
          <a:latin typeface="Times New Roman"/>
          <a:ea typeface="+mn-ea"/>
          <a:cs typeface="Times New Roman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imes"/>
        <a:buChar char="•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Straight Connector 6"/>
          <p:cNvCxnSpPr>
            <a:cxnSpLocks noChangeShapeType="1"/>
          </p:cNvCxnSpPr>
          <p:nvPr/>
        </p:nvCxnSpPr>
        <p:spPr bwMode="auto">
          <a:xfrm>
            <a:off x="304800" y="1066800"/>
            <a:ext cx="8458200" cy="1588"/>
          </a:xfrm>
          <a:prstGeom prst="line">
            <a:avLst/>
          </a:prstGeom>
          <a:noFill/>
          <a:ln w="9525">
            <a:solidFill>
              <a:srgbClr val="007CA4"/>
            </a:solidFill>
            <a:round/>
            <a:headEnd/>
            <a:tailEnd/>
          </a:ln>
        </p:spPr>
      </p:cxn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9144000" cy="5334000"/>
          </a:xfrm>
          <a:prstGeom prst="rect">
            <a:avLst/>
          </a:prstGeom>
          <a:solidFill>
            <a:srgbClr val="007CA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latin typeface="Lucida Grande" charset="0"/>
              <a:ea typeface="ＭＳ Ｐゴシック" charset="-128"/>
              <a:cs typeface="+mn-cs"/>
            </a:endParaRPr>
          </a:p>
        </p:txBody>
      </p:sp>
      <p:pic>
        <p:nvPicPr>
          <p:cNvPr id="15364" name="Picture 9" descr="MGPO_RGB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05400" y="5867400"/>
            <a:ext cx="36576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2880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5367" name="Picture 5" descr="MGH_RGB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5943600"/>
            <a:ext cx="2846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19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13" r:id="rId9"/>
    <p:sldLayoutId id="2147483712" r:id="rId10"/>
    <p:sldLayoutId id="214748371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Palatino Linotype" pitchFamily="18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Char char="–"/>
        <a:defRPr sz="20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SzPct val="85000"/>
        <a:buFont typeface="Times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–"/>
        <a:defRPr sz="20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ts val="1200"/>
        </a:spcAft>
        <a:buClr>
          <a:srgbClr val="003366"/>
        </a:buClr>
        <a:buChar char="»"/>
        <a:defRPr sz="20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DEC80-C9C3-4460-8A43-2DB6D1EDBC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12D-CB67-4278-80D1-958A63502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71B2165-3368-4A37-8462-60CC2BF716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84D069-A52E-43E0-BB0F-0C6AB54C31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2589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4294967295"/>
          </p:nvPr>
        </p:nvSpPr>
        <p:spPr>
          <a:xfrm>
            <a:off x="7938" y="633148"/>
            <a:ext cx="9136062" cy="4495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sz="2800" b="1" dirty="0" smtClean="0">
              <a:solidFill>
                <a:srgbClr val="000000"/>
              </a:solidFill>
              <a:latin typeface="+mn-lt"/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en-US" sz="3200" dirty="0" smtClean="0">
                <a:latin typeface="+mn-lt"/>
                <a:ea typeface="ＭＳ Ｐゴシック" charset="0"/>
              </a:rPr>
              <a:t>CROI  2.0</a:t>
            </a:r>
          </a:p>
          <a:p>
            <a:pPr marL="0" indent="0" algn="ctr">
              <a:buNone/>
              <a:defRPr/>
            </a:pPr>
            <a:endParaRPr lang="en-US" sz="2800" dirty="0">
              <a:latin typeface="+mn-lt"/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en-US" sz="2800" dirty="0" smtClean="0">
                <a:latin typeface="+mn-lt"/>
                <a:ea typeface="ＭＳ Ｐゴシック" charset="0"/>
              </a:rPr>
              <a:t>What’s Next</a:t>
            </a:r>
          </a:p>
          <a:p>
            <a:pPr marL="0" indent="0" algn="ctr">
              <a:buNone/>
              <a:defRPr/>
            </a:pPr>
            <a:endParaRPr lang="en-US" sz="2800" dirty="0">
              <a:latin typeface="+mn-lt"/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en-US" sz="2800" dirty="0" smtClean="0">
                <a:latin typeface="+mn-lt"/>
                <a:ea typeface="ＭＳ Ｐゴシック" charset="0"/>
              </a:rPr>
              <a:t>for</a:t>
            </a:r>
          </a:p>
          <a:p>
            <a:pPr marL="0" indent="0" algn="ctr">
              <a:buNone/>
              <a:defRPr/>
            </a:pPr>
            <a:endParaRPr lang="en-US" sz="2800" dirty="0">
              <a:latin typeface="+mn-lt"/>
              <a:ea typeface="ＭＳ Ｐゴシック" charset="0"/>
            </a:endParaRPr>
          </a:p>
          <a:p>
            <a:pPr marL="0" indent="0" algn="ctr">
              <a:buNone/>
              <a:defRPr/>
            </a:pPr>
            <a:r>
              <a:rPr lang="en-US" sz="2800" dirty="0">
                <a:latin typeface="+mn-lt"/>
                <a:ea typeface="ＭＳ Ｐゴシック" charset="0"/>
              </a:rPr>
              <a:t>Continuous Research Operations </a:t>
            </a:r>
            <a:r>
              <a:rPr lang="en-US" sz="2800" dirty="0" smtClean="0">
                <a:latin typeface="+mn-lt"/>
                <a:ea typeface="ＭＳ Ｐゴシック" charset="0"/>
              </a:rPr>
              <a:t>Improvement?</a:t>
            </a:r>
            <a:endParaRPr lang="en-US" sz="2800" dirty="0">
              <a:latin typeface="+mn-lt"/>
              <a:ea typeface="ＭＳ Ｐゴシック" charset="0"/>
            </a:endParaRPr>
          </a:p>
          <a:p>
            <a:pPr marL="0" indent="0" algn="ctr">
              <a:buFontTx/>
              <a:buNone/>
              <a:defRPr/>
            </a:pPr>
            <a:endParaRPr lang="en-US" b="1" dirty="0">
              <a:solidFill>
                <a:srgbClr val="000000"/>
              </a:solidFill>
              <a:latin typeface="+mn-lt"/>
              <a:ea typeface="ＭＳ Ｐゴシック" charset="0"/>
            </a:endParaRPr>
          </a:p>
          <a:p>
            <a:pPr marL="0" indent="0" algn="ctr">
              <a:buFontTx/>
              <a:buNone/>
              <a:defRPr/>
            </a:pPr>
            <a:endParaRPr lang="en-US" b="1" i="1" dirty="0">
              <a:solidFill>
                <a:srgbClr val="000000"/>
              </a:solidFill>
              <a:latin typeface="+mn-lt"/>
              <a:ea typeface="ＭＳ Ｐゴシック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i="1" dirty="0">
                <a:solidFill>
                  <a:srgbClr val="000000"/>
                </a:solidFill>
                <a:latin typeface="+mn-lt"/>
                <a:ea typeface="ＭＳ Ｐゴシック" charset="0"/>
              </a:rPr>
              <a:t>Harry W. Orf, PhD</a:t>
            </a:r>
          </a:p>
          <a:p>
            <a:pPr marL="0" indent="0" algn="ctr">
              <a:buFontTx/>
              <a:buNone/>
              <a:defRPr/>
            </a:pPr>
            <a:r>
              <a:rPr lang="en-US" i="1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MGH SVP for Research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latin typeface="+mn-lt"/>
              <a:ea typeface="ＭＳ Ｐゴシック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i="1" dirty="0" smtClean="0">
                <a:latin typeface="+mn-lt"/>
                <a:ea typeface="ＭＳ Ｐゴシック" charset="0"/>
              </a:rPr>
              <a:t>1 June</a:t>
            </a:r>
            <a:r>
              <a:rPr lang="en-US" i="1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 2015</a:t>
            </a:r>
            <a:endParaRPr lang="en-US" i="1" dirty="0">
              <a:latin typeface="+mn-lt"/>
              <a:ea typeface="ＭＳ Ｐゴシック" charset="0"/>
            </a:endParaRPr>
          </a:p>
          <a:p>
            <a:pPr marL="0" indent="0" algn="ctr">
              <a:buFontTx/>
              <a:buNone/>
              <a:defRPr/>
            </a:pPr>
            <a:endParaRPr lang="en-US" sz="2400" i="1" dirty="0"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8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j-ea"/>
              </a:rPr>
              <a:t>Current Status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89117233"/>
              </p:ext>
            </p:extLst>
          </p:nvPr>
        </p:nvGraphicFramePr>
        <p:xfrm>
          <a:off x="131546" y="980975"/>
          <a:ext cx="8839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5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j-ea"/>
              </a:rPr>
              <a:t>Current Status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26350580"/>
              </p:ext>
            </p:extLst>
          </p:nvPr>
        </p:nvGraphicFramePr>
        <p:xfrm>
          <a:off x="152400" y="8382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17153" y="615729"/>
            <a:ext cx="347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Suggestions Over Time</a:t>
            </a:r>
            <a:endParaRPr lang="en-US" sz="2400" b="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074" y="1319716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Launch</a:t>
            </a:r>
            <a:endParaRPr lang="en-US" sz="24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3359" y="2960131"/>
            <a:ext cx="278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Year 1 Anniversary</a:t>
            </a:r>
            <a:endParaRPr lang="en-US" sz="24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Times New Roman" pitchFamily="18" charset="0"/>
              </a:rPr>
              <a:t>What’s Worked (Successes</a:t>
            </a:r>
            <a:r>
              <a:rPr lang="en-US" sz="3200" dirty="0" smtClean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798413"/>
            <a:ext cx="8861546" cy="55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Suggestions/Ideas Implemented</a:t>
            </a:r>
          </a:p>
          <a:p>
            <a:pPr marL="0" indent="0">
              <a:buFont typeface="Times"/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Times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Impactful, Visible Examples</a:t>
            </a: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Research Staff Appreciation 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non-faculty/postdoc/grad student/admin/animal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</a:t>
            </a:r>
          </a:p>
          <a:p>
            <a:pPr marL="0" indent="0">
              <a:buNone/>
            </a:pPr>
            <a:endParaRPr 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Research Core Days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Twice per year, alternate between CNY and Main Campus</a:t>
            </a: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Academic Discounts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Purchases on research funds treated as educational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Timely </a:t>
            </a: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endor </a:t>
            </a: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ricing Updates</a:t>
            </a:r>
            <a:endParaRPr lang="en-US" sz="2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to additional </a:t>
            </a:r>
            <a:r>
              <a:rPr lang="en-US" b="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contract specialist</a:t>
            </a: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86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Times New Roman" pitchFamily="18" charset="0"/>
              </a:rPr>
              <a:t>What’s Worked (Successes</a:t>
            </a:r>
            <a:r>
              <a:rPr lang="en-US" sz="3200" dirty="0" smtClean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8450" y="798413"/>
            <a:ext cx="8948174" cy="55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Impactful, Visible Examples (cont.)</a:t>
            </a: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Streamlined </a:t>
            </a:r>
            <a:r>
              <a:rPr lang="en-US" sz="24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eCOI</a:t>
            </a:r>
            <a:endParaRPr lang="en-US" sz="2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“No to all” button saves 100+  clicks</a:t>
            </a:r>
          </a:p>
          <a:p>
            <a:pPr marL="0" indent="0">
              <a:buNone/>
            </a:pPr>
            <a:endParaRPr 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Warning when </a:t>
            </a:r>
            <a:r>
              <a:rPr lang="en-US" sz="24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InfoEd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Insight about to Time Out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Prevents loss of unfinished applications and protocols</a:t>
            </a: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Vastly Improved Research Intranet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Current site upgraded/reorganized.  Added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“Help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How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To” Section</a:t>
            </a:r>
            <a:endParaRPr lang="en-US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Available outside firewall</a:t>
            </a: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IRB Improvements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New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IRB Helpline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IRB approved for external studies (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throughput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IRB PI protocol status dashboard developed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45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Times New Roman" pitchFamily="18" charset="0"/>
              </a:rPr>
              <a:t>What’s Worked (Successes</a:t>
            </a:r>
            <a:r>
              <a:rPr lang="en-US" sz="3200" dirty="0" smtClean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1329" y="778679"/>
            <a:ext cx="9670069" cy="55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/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Impactful, Visible Examples (cont.)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IT Infrastructure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Helpdesk phone # added to Helpdesk emails.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Estimated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pricing for IT and phone services added to website. 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Windows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Upgrades – hospital covers cost and, if needed,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replacement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PEAS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Partners Enterprise Apple Support with free 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purchases for research now allowable w/o CFO approval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Email 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Everyone at MGH now has </a:t>
            </a:r>
            <a:r>
              <a:rPr lang="en-US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xxx@mgh.harvard.edu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address!</a:t>
            </a: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Completely New Weekly Research News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One screen, one liners, once a week</a:t>
            </a: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Times New Roman" pitchFamily="18" charset="0"/>
              </a:rPr>
              <a:t>What’s Worked (Successes</a:t>
            </a:r>
            <a:r>
              <a:rPr lang="en-US" sz="3200" dirty="0" smtClean="0">
                <a:latin typeface="+mn-lt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7" t="14221" r="34869" b="33649"/>
          <a:stretch/>
        </p:blipFill>
        <p:spPr bwMode="auto">
          <a:xfrm>
            <a:off x="935398" y="705525"/>
            <a:ext cx="7057173" cy="60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9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  <a:cs typeface="Times New Roman" pitchFamily="18" charset="0"/>
              </a:rPr>
              <a:t>What’s Worked (Successes</a:t>
            </a:r>
            <a:r>
              <a:rPr lang="en-US" sz="3200" dirty="0" smtClean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798413"/>
            <a:ext cx="8861546" cy="55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Coming Soon!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New Automated Visa System in PIO</a:t>
            </a:r>
          </a:p>
          <a:p>
            <a:pPr marL="0" indent="0">
              <a:buNone/>
            </a:pPr>
            <a:r>
              <a:rPr lang="en-US" b="0" dirty="0" smtClean="0">
                <a:solidFill>
                  <a:schemeClr val="bg1"/>
                </a:solidFill>
                <a:latin typeface="+mn-lt"/>
              </a:rPr>
              <a:t>	     Dramatic simplification of process, all electronic, links to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govt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system</a:t>
            </a: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Elimination of Annual </a:t>
            </a:r>
            <a:r>
              <a:rPr lang="en-US" sz="2400" b="0" dirty="0" err="1" smtClean="0">
                <a:solidFill>
                  <a:schemeClr val="bg1"/>
                </a:solidFill>
                <a:latin typeface="+mn-lt"/>
              </a:rPr>
              <a:t>Recredentialling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 of Non-Clinical Staff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    Will save hundreds of admin work hours per year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err="1" smtClean="0">
                <a:solidFill>
                  <a:schemeClr val="bg1"/>
                </a:solidFill>
                <a:latin typeface="+mn-lt"/>
              </a:rPr>
              <a:t>eIACUC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 4.0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+mn-lt"/>
              </a:rPr>
              <a:t>	 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   Multitude of improvements, drop down menus, etc.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CCM Facility Access and Orientation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Training Online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    Done through </a:t>
            </a:r>
            <a:r>
              <a:rPr lang="en-US" b="0" dirty="0" err="1" smtClean="0">
                <a:solidFill>
                  <a:schemeClr val="bg1"/>
                </a:solidFill>
                <a:latin typeface="+mn-lt"/>
              </a:rPr>
              <a:t>Healthstream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at researcher’s convenience</a:t>
            </a:r>
            <a:endParaRPr lang="en-US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86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  <a:cs typeface="Times New Roman" pitchFamily="18" charset="0"/>
              </a:rPr>
              <a:t>What Hasn’t Worked (Things to Fix)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798412"/>
            <a:ext cx="8861546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Poor Participation – Too Few Contributors			  	</a:t>
            </a:r>
            <a:r>
              <a:rPr lang="en-US" b="0" dirty="0" smtClean="0">
                <a:solidFill>
                  <a:schemeClr val="bg1"/>
                </a:solidFill>
              </a:rPr>
              <a:t>6000 res. personnel, 500 suggestions over 3 years, 195 unique </a:t>
            </a:r>
            <a:r>
              <a:rPr lang="en-US" b="0" dirty="0" err="1" smtClean="0">
                <a:solidFill>
                  <a:schemeClr val="bg1"/>
                </a:solidFill>
              </a:rPr>
              <a:t>suggestors</a:t>
            </a:r>
            <a:r>
              <a:rPr lang="en-US" b="0" dirty="0">
                <a:solidFill>
                  <a:schemeClr val="bg1"/>
                </a:solidFill>
              </a:rPr>
              <a:t>	</a:t>
            </a:r>
            <a:r>
              <a:rPr lang="en-US" b="0" dirty="0" smtClean="0">
                <a:solidFill>
                  <a:schemeClr val="bg1"/>
                </a:solidFill>
              </a:rPr>
              <a:t>Only 3% participation</a:t>
            </a:r>
          </a:p>
          <a:p>
            <a:pPr marL="0" indent="0">
              <a:buNone/>
            </a:pPr>
            <a:endParaRPr lang="en-US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Poor Publicity								</a:t>
            </a:r>
            <a:r>
              <a:rPr lang="en-US" b="0" dirty="0" smtClean="0">
                <a:solidFill>
                  <a:schemeClr val="bg1"/>
                </a:solidFill>
              </a:rPr>
              <a:t>Participation increases when presentations remind people of program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Too Many Suggestions Stalled for Many Months			</a:t>
            </a:r>
            <a:r>
              <a:rPr lang="en-US" b="0" dirty="0" smtClean="0">
                <a:solidFill>
                  <a:schemeClr val="bg1"/>
                </a:solidFill>
              </a:rPr>
              <a:t>Resources outside MGH needed, no prioritization at Partners level	Poor use of faculty’s time when working groups do not make progress  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Some “Resolved” Suggestions Were Really Not Fixed			</a:t>
            </a:r>
            <a:r>
              <a:rPr lang="en-US" b="0" dirty="0" smtClean="0">
                <a:solidFill>
                  <a:schemeClr val="bg1"/>
                </a:solidFill>
              </a:rPr>
              <a:t>An explanation of why something cannot change is not a resolution</a:t>
            </a: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Tracking Program Not Easy to Use, Update				</a:t>
            </a:r>
            <a:r>
              <a:rPr lang="en-US" b="0" dirty="0" smtClean="0">
                <a:solidFill>
                  <a:schemeClr val="bg1"/>
                </a:solidFill>
              </a:rPr>
              <a:t>Reporting on progress made posted late or not at all</a:t>
            </a:r>
            <a:endParaRPr lang="en-US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Working Toward an Improved CROI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798412"/>
            <a:ext cx="8861546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Get Expert External Evaluation – Dr. Alan Robinson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Two Site Visits, Interviews with </a:t>
            </a:r>
            <a:r>
              <a:rPr lang="en-US" sz="2400" b="0" dirty="0" err="1" smtClean="0">
                <a:solidFill>
                  <a:schemeClr val="bg1"/>
                </a:solidFill>
                <a:latin typeface="+mn-lt"/>
              </a:rPr>
              <a:t>suggestors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, working groups, staff</a:t>
            </a:r>
          </a:p>
          <a:p>
            <a:pPr marL="0" indent="0">
              <a:buFont typeface="Times"/>
              <a:buNone/>
            </a:pPr>
            <a:endParaRPr lang="en-US" sz="2400" b="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Font typeface="Times"/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Recommendations for Improvement</a:t>
            </a:r>
          </a:p>
          <a:p>
            <a:pPr marL="0" indent="0">
              <a:buFont typeface="Times"/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Organizational Alignment</a:t>
            </a:r>
          </a:p>
          <a:p>
            <a:pPr marL="0" indent="0">
              <a:buFont typeface="Times"/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Process</a:t>
            </a:r>
          </a:p>
          <a:p>
            <a:pPr marL="0" indent="0">
              <a:buFont typeface="Times"/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Training and Education</a:t>
            </a:r>
          </a:p>
          <a:p>
            <a:pPr marL="0" indent="0">
              <a:buFont typeface="Times"/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3155" y="1339110"/>
            <a:ext cx="1705786" cy="257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3260" y="1386598"/>
            <a:ext cx="1683222" cy="255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7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4379" y="798412"/>
            <a:ext cx="8845617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Robinson Recommendations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    Improve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Organizational Alignment</a:t>
            </a: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Need cross-functional mechanisms to fix problems across 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entire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organization 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Must have buy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-in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and participation across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Partners 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	Business owners who control resources must be involved 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More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people – must be part of their regular work routine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97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Order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50" y="595837"/>
            <a:ext cx="8494066" cy="60382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n-lt"/>
                <a:cs typeface="Times New Roman" pitchFamily="18" charset="0"/>
              </a:rPr>
              <a:t>Background and History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n-lt"/>
                <a:cs typeface="Times New Roman" pitchFamily="18" charset="0"/>
              </a:rPr>
              <a:t>Current Status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+mn-lt"/>
                <a:cs typeface="Times New Roman" pitchFamily="18" charset="0"/>
              </a:rPr>
              <a:t>	</a:t>
            </a:r>
            <a:r>
              <a:rPr lang="en-US" sz="2800" dirty="0" smtClean="0">
                <a:latin typeface="+mn-lt"/>
                <a:cs typeface="Times New Roman" pitchFamily="18" charset="0"/>
              </a:rPr>
              <a:t>What’s Worked (Successes)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+mn-lt"/>
                <a:cs typeface="Times New Roman" pitchFamily="18" charset="0"/>
              </a:rPr>
              <a:t>	</a:t>
            </a:r>
            <a:r>
              <a:rPr lang="en-US" sz="2800" dirty="0" smtClean="0">
                <a:latin typeface="+mn-lt"/>
                <a:cs typeface="Times New Roman" pitchFamily="18" charset="0"/>
              </a:rPr>
              <a:t>What Hasn’t (Things to Fix)</a:t>
            </a:r>
            <a:endParaRPr lang="en-US" sz="2400" dirty="0">
              <a:latin typeface="+mn-lt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n-lt"/>
                <a:cs typeface="Times New Roman" pitchFamily="18" charset="0"/>
              </a:rPr>
              <a:t>Working Toward an Improved CROI (version 2.0)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+mn-lt"/>
                <a:cs typeface="Times New Roman" pitchFamily="18" charset="0"/>
              </a:rPr>
              <a:t>	</a:t>
            </a:r>
            <a:r>
              <a:rPr lang="en-US" sz="2800" dirty="0" smtClean="0">
                <a:latin typeface="+mn-lt"/>
                <a:cs typeface="Times New Roman" pitchFamily="18" charset="0"/>
              </a:rPr>
              <a:t>External Review – Alan Robinson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+mn-lt"/>
                <a:cs typeface="Times New Roman" pitchFamily="18" charset="0"/>
              </a:rPr>
              <a:t>	</a:t>
            </a:r>
            <a:r>
              <a:rPr lang="en-US" sz="2800" dirty="0" smtClean="0">
                <a:latin typeface="+mn-lt"/>
                <a:cs typeface="Times New Roman" pitchFamily="18" charset="0"/>
              </a:rPr>
              <a:t>Internal Review – Retreat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latin typeface="+mn-lt"/>
                <a:cs typeface="Times New Roman" pitchFamily="18" charset="0"/>
              </a:rPr>
              <a:t>The New Process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+mn-lt"/>
              <a:cs typeface="Times New Roman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2505" y="798412"/>
            <a:ext cx="8845617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Robinson Recommendations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    Process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	Improve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electronic tracking system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	Need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hierarchy and/or prioritization of suggestions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	Calling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it a suggestion box may be a negative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Clarify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the status of each suggestion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800100" lvl="2" indent="0"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	Increase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of awareness of the program and celebrate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	successes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18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824068"/>
            <a:ext cx="8861546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Robinson Recommendations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Training and Education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Leadership – support and involvement in oversight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Workgroups – persistence and idea owners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Research community – small ideas lead to big impacts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All </a:t>
            </a:r>
            <a:r>
              <a:rPr lang="en-US" sz="2400" b="0" dirty="0">
                <a:solidFill>
                  <a:schemeClr val="bg1"/>
                </a:solidFill>
              </a:rPr>
              <a:t>– </a:t>
            </a:r>
            <a:r>
              <a:rPr lang="en-US" sz="2400" b="0" dirty="0" smtClean="0">
                <a:solidFill>
                  <a:schemeClr val="bg1"/>
                </a:solidFill>
              </a:rPr>
              <a:t>understand </a:t>
            </a:r>
            <a:r>
              <a:rPr lang="en-US" sz="2400" b="0" dirty="0">
                <a:solidFill>
                  <a:schemeClr val="bg1"/>
                </a:solidFill>
              </a:rPr>
              <a:t>the benefits of an Idea Driven Organization 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824068"/>
            <a:ext cx="8861546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Major Review/Revision of CROI Program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Grew from Robinson Recommendations</a:t>
            </a: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Brainstorming Session with CROI Leadership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Interviews with Working Group Leaders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Retreat – Plan New Version of CROI (2.0)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	Break-Out </a:t>
            </a:r>
            <a:r>
              <a:rPr lang="en-US" sz="2400" b="0" dirty="0">
                <a:solidFill>
                  <a:schemeClr val="bg1"/>
                </a:solidFill>
              </a:rPr>
              <a:t>Session </a:t>
            </a:r>
            <a:r>
              <a:rPr lang="en-US" sz="2400" b="0" dirty="0" smtClean="0">
                <a:solidFill>
                  <a:schemeClr val="bg1"/>
                </a:solidFill>
              </a:rPr>
              <a:t>Topics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		Research </a:t>
            </a:r>
            <a:r>
              <a:rPr lang="en-US" sz="2400" b="0" dirty="0">
                <a:solidFill>
                  <a:schemeClr val="bg1"/>
                </a:solidFill>
              </a:rPr>
              <a:t>Community Experience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		Processing </a:t>
            </a:r>
            <a:r>
              <a:rPr lang="en-US" sz="2400" b="0" dirty="0">
                <a:solidFill>
                  <a:schemeClr val="bg1"/>
                </a:solidFill>
              </a:rPr>
              <a:t>Ideas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		Marketing</a:t>
            </a:r>
            <a:r>
              <a:rPr lang="en-US" sz="2400" b="0" dirty="0">
                <a:solidFill>
                  <a:schemeClr val="bg1"/>
                </a:solidFill>
              </a:rPr>
              <a:t>, Publicity, Awareness </a:t>
            </a:r>
          </a:p>
        </p:txBody>
      </p:sp>
    </p:spTree>
    <p:extLst>
      <p:ext uri="{BB962C8B-B14F-4D97-AF65-F5344CB8AC3E}">
        <p14:creationId xmlns:p14="http://schemas.microsoft.com/office/powerpoint/2010/main" val="3957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824068"/>
            <a:ext cx="8861546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Research Community Experience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Add web-based suggestion form to email and phone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Allow feedback from all on suggestions (Facebook ‘like’)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Personal communication between </a:t>
            </a:r>
            <a:r>
              <a:rPr lang="en-US" sz="2400" b="0" dirty="0" err="1" smtClean="0">
                <a:solidFill>
                  <a:schemeClr val="bg1"/>
                </a:solidFill>
              </a:rPr>
              <a:t>suggestor</a:t>
            </a:r>
            <a:r>
              <a:rPr lang="en-US" sz="2400" b="0" dirty="0" smtClean="0">
                <a:solidFill>
                  <a:schemeClr val="bg1"/>
                </a:solidFill>
              </a:rPr>
              <a:t> and idea owner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Require suggestions to be more structured, suggest categories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Only allow one suggestion per submission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Create an ‘App’ for suggestions (social media)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Create short video on how and why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Have “issue of the month” – featured problem area (e.g. HR)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Have working groups hold annual retreat on their issues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err="1" smtClean="0">
                <a:solidFill>
                  <a:schemeClr val="bg1"/>
                </a:solidFill>
              </a:rPr>
              <a:t>Suggestors</a:t>
            </a:r>
            <a:r>
              <a:rPr lang="en-US" sz="2400" b="0" dirty="0" smtClean="0">
                <a:solidFill>
                  <a:schemeClr val="bg1"/>
                </a:solidFill>
              </a:rPr>
              <a:t> must confirm resolution of issue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Every electronic submission should have option to comment</a:t>
            </a:r>
          </a:p>
        </p:txBody>
      </p:sp>
    </p:spTree>
    <p:extLst>
      <p:ext uri="{BB962C8B-B14F-4D97-AF65-F5344CB8AC3E}">
        <p14:creationId xmlns:p14="http://schemas.microsoft.com/office/powerpoint/2010/main" val="40736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785585"/>
            <a:ext cx="8861546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Marketing, Publicity, Awareness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Publish </a:t>
            </a:r>
            <a:r>
              <a:rPr lang="en-US" sz="2400" b="0" dirty="0">
                <a:solidFill>
                  <a:schemeClr val="bg1"/>
                </a:solidFill>
              </a:rPr>
              <a:t>quarterly "From the Desk </a:t>
            </a:r>
            <a:r>
              <a:rPr lang="en-US" sz="2400" b="0" dirty="0" smtClean="0">
                <a:solidFill>
                  <a:schemeClr val="bg1"/>
                </a:solidFill>
              </a:rPr>
              <a:t>Top” with successes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Create </a:t>
            </a:r>
            <a:r>
              <a:rPr lang="en-US" sz="2400" b="0" dirty="0">
                <a:solidFill>
                  <a:schemeClr val="bg1"/>
                </a:solidFill>
              </a:rPr>
              <a:t>a campaign </a:t>
            </a:r>
            <a:r>
              <a:rPr lang="en-US" sz="2400" b="0" dirty="0" smtClean="0">
                <a:solidFill>
                  <a:schemeClr val="bg1"/>
                </a:solidFill>
              </a:rPr>
              <a:t>to </a:t>
            </a:r>
            <a:r>
              <a:rPr lang="en-US" sz="2400" b="0" dirty="0">
                <a:solidFill>
                  <a:schemeClr val="bg1"/>
                </a:solidFill>
              </a:rPr>
              <a:t>help draw awareness to the </a:t>
            </a:r>
            <a:r>
              <a:rPr lang="en-US" sz="2400" b="0" dirty="0" smtClean="0">
                <a:solidFill>
                  <a:schemeClr val="bg1"/>
                </a:solidFill>
              </a:rPr>
              <a:t>program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Give regular presentations </a:t>
            </a:r>
            <a:r>
              <a:rPr lang="en-US" sz="2400" b="0" dirty="0">
                <a:solidFill>
                  <a:schemeClr val="bg1"/>
                </a:solidFill>
              </a:rPr>
              <a:t>highlighting </a:t>
            </a:r>
            <a:r>
              <a:rPr lang="en-US" sz="2400" b="0" dirty="0" smtClean="0">
                <a:solidFill>
                  <a:schemeClr val="bg1"/>
                </a:solidFill>
              </a:rPr>
              <a:t>successes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	</a:t>
            </a:r>
            <a:r>
              <a:rPr lang="en-US" b="0" dirty="0" smtClean="0">
                <a:solidFill>
                  <a:schemeClr val="bg1"/>
                </a:solidFill>
              </a:rPr>
              <a:t>Research </a:t>
            </a:r>
            <a:r>
              <a:rPr lang="en-US" b="0" dirty="0">
                <a:solidFill>
                  <a:schemeClr val="bg1"/>
                </a:solidFill>
              </a:rPr>
              <a:t>Council, Clinical Research Council, RADG, etc.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Create </a:t>
            </a:r>
            <a:r>
              <a:rPr lang="en-US" sz="2400" b="0" dirty="0">
                <a:solidFill>
                  <a:schemeClr val="bg1"/>
                </a:solidFill>
              </a:rPr>
              <a:t>an app </a:t>
            </a:r>
            <a:r>
              <a:rPr lang="en-US" sz="2400" b="0" dirty="0" smtClean="0">
                <a:solidFill>
                  <a:schemeClr val="bg1"/>
                </a:solidFill>
              </a:rPr>
              <a:t>to submit and provide status of ideas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Look </a:t>
            </a:r>
            <a:r>
              <a:rPr lang="en-US" sz="2400" b="0" dirty="0">
                <a:solidFill>
                  <a:schemeClr val="bg1"/>
                </a:solidFill>
              </a:rPr>
              <a:t>at other social media venues to communicate </a:t>
            </a:r>
            <a:r>
              <a:rPr lang="en-US" sz="2400" b="0" dirty="0" smtClean="0">
                <a:solidFill>
                  <a:schemeClr val="bg1"/>
                </a:solidFill>
              </a:rPr>
              <a:t>successes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Highlight </a:t>
            </a:r>
            <a:r>
              <a:rPr lang="en-US" sz="2400" b="0" dirty="0">
                <a:solidFill>
                  <a:schemeClr val="bg1"/>
                </a:solidFill>
              </a:rPr>
              <a:t>a success each week in the Research </a:t>
            </a:r>
            <a:r>
              <a:rPr lang="en-US" sz="2400" b="0" dirty="0" smtClean="0">
                <a:solidFill>
                  <a:schemeClr val="bg1"/>
                </a:solidFill>
              </a:rPr>
              <a:t>News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Have an "Idea Fair" similar to Core Day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Change </a:t>
            </a:r>
            <a:r>
              <a:rPr lang="en-US" sz="2400" b="0" dirty="0">
                <a:solidFill>
                  <a:schemeClr val="bg1"/>
                </a:solidFill>
              </a:rPr>
              <a:t>the name from CROI to a new </a:t>
            </a:r>
            <a:r>
              <a:rPr lang="en-US" sz="2400" b="0" dirty="0" smtClean="0">
                <a:solidFill>
                  <a:schemeClr val="bg1"/>
                </a:solidFill>
              </a:rPr>
              <a:t>name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785585"/>
            <a:ext cx="8861546" cy="591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Processing Ideas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Make work </a:t>
            </a:r>
            <a:r>
              <a:rPr lang="en-US" sz="2400" b="0" dirty="0">
                <a:solidFill>
                  <a:schemeClr val="bg1"/>
                </a:solidFill>
              </a:rPr>
              <a:t>groups </a:t>
            </a:r>
            <a:r>
              <a:rPr lang="en-US" sz="2400" b="0" dirty="0" smtClean="0">
                <a:solidFill>
                  <a:schemeClr val="bg1"/>
                </a:solidFill>
              </a:rPr>
              <a:t>topic based, use existing entities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Working groups report to business owners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Standardize </a:t>
            </a:r>
            <a:r>
              <a:rPr lang="en-US" sz="2400" b="0" dirty="0">
                <a:solidFill>
                  <a:schemeClr val="bg1"/>
                </a:solidFill>
              </a:rPr>
              <a:t>processes across all working </a:t>
            </a:r>
            <a:r>
              <a:rPr lang="en-US" sz="2400" b="0" dirty="0" smtClean="0">
                <a:solidFill>
                  <a:schemeClr val="bg1"/>
                </a:solidFill>
              </a:rPr>
              <a:t>groups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	</a:t>
            </a:r>
            <a:r>
              <a:rPr lang="en-US" b="0" dirty="0" smtClean="0">
                <a:solidFill>
                  <a:schemeClr val="bg1"/>
                </a:solidFill>
              </a:rPr>
              <a:t>How </a:t>
            </a:r>
            <a:r>
              <a:rPr lang="en-US" b="0" dirty="0">
                <a:solidFill>
                  <a:schemeClr val="bg1"/>
                </a:solidFill>
              </a:rPr>
              <a:t>often they meet, membership, </a:t>
            </a:r>
            <a:r>
              <a:rPr lang="en-US" b="0" dirty="0" smtClean="0">
                <a:solidFill>
                  <a:schemeClr val="bg1"/>
                </a:solidFill>
              </a:rPr>
              <a:t>agenda format, </a:t>
            </a:r>
            <a:r>
              <a:rPr lang="en-US" b="0" dirty="0">
                <a:solidFill>
                  <a:schemeClr val="bg1"/>
                </a:solidFill>
              </a:rPr>
              <a:t>etc.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Need </a:t>
            </a:r>
            <a:r>
              <a:rPr lang="en-US" sz="2400" b="0" dirty="0">
                <a:solidFill>
                  <a:schemeClr val="bg1"/>
                </a:solidFill>
              </a:rPr>
              <a:t>a process to prioritize suggestions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 smtClean="0">
                <a:solidFill>
                  <a:schemeClr val="bg1"/>
                </a:solidFill>
              </a:rPr>
              <a:t>	Convene faculty around focused set of issues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Give each suggestion an “owner”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Solicit </a:t>
            </a:r>
            <a:r>
              <a:rPr lang="en-US" sz="2400" b="0" dirty="0">
                <a:solidFill>
                  <a:schemeClr val="bg1"/>
                </a:solidFill>
              </a:rPr>
              <a:t>ideas through a "Process of the </a:t>
            </a:r>
            <a:r>
              <a:rPr lang="en-US" sz="2400" b="0" dirty="0" smtClean="0">
                <a:solidFill>
                  <a:schemeClr val="bg1"/>
                </a:solidFill>
              </a:rPr>
              <a:t>Month”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Have “parking lot” for good ideas that cannot be done now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Senior management conducts final review of all “No’s”</a:t>
            </a:r>
          </a:p>
        </p:txBody>
      </p:sp>
    </p:spTree>
    <p:extLst>
      <p:ext uri="{BB962C8B-B14F-4D97-AF65-F5344CB8AC3E}">
        <p14:creationId xmlns:p14="http://schemas.microsoft.com/office/powerpoint/2010/main" val="10851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 rot="5400000">
            <a:off x="4134612" y="2088720"/>
            <a:ext cx="304800" cy="19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ight Arrow 81"/>
          <p:cNvSpPr/>
          <p:nvPr/>
        </p:nvSpPr>
        <p:spPr>
          <a:xfrm rot="2507612">
            <a:off x="5736464" y="4197928"/>
            <a:ext cx="258618" cy="163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ight Arrow 82"/>
          <p:cNvSpPr/>
          <p:nvPr/>
        </p:nvSpPr>
        <p:spPr>
          <a:xfrm rot="8197855">
            <a:off x="6192909" y="4199029"/>
            <a:ext cx="258618" cy="163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ight Arrow 23"/>
          <p:cNvSpPr/>
          <p:nvPr/>
        </p:nvSpPr>
        <p:spPr>
          <a:xfrm rot="2049283">
            <a:off x="5318156" y="2211629"/>
            <a:ext cx="887261" cy="216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 rot="9286207" flipV="1">
            <a:off x="1516009" y="2384525"/>
            <a:ext cx="2011624" cy="214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Can 3"/>
          <p:cNvSpPr/>
          <p:nvPr/>
        </p:nvSpPr>
        <p:spPr>
          <a:xfrm>
            <a:off x="152400" y="76200"/>
            <a:ext cx="838200" cy="457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Idea Submission </a:t>
            </a: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" y="5334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76200" y="719224"/>
            <a:ext cx="990600" cy="685800"/>
          </a:xfrm>
          <a:prstGeom prst="triangle">
            <a:avLst>
              <a:gd name="adj" fmla="val 48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76200" y="1600200"/>
            <a:ext cx="990600" cy="3810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Parse</a:t>
            </a: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73910" y="1431088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20574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Institution specific 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219200"/>
            <a:ext cx="76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white"/>
                </a:solidFill>
                <a:latin typeface="Calibri"/>
              </a:rPr>
              <a:t>Partners</a:t>
            </a: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Bent-Up Arrow 13"/>
          <p:cNvSpPr/>
          <p:nvPr/>
        </p:nvSpPr>
        <p:spPr>
          <a:xfrm flipV="1">
            <a:off x="2057400" y="1295400"/>
            <a:ext cx="4572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ight Arrow 14"/>
          <p:cNvSpPr/>
          <p:nvPr/>
        </p:nvSpPr>
        <p:spPr>
          <a:xfrm rot="20680056">
            <a:off x="1007568" y="1479089"/>
            <a:ext cx="258618" cy="163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 rot="1227765">
            <a:off x="1010960" y="1945058"/>
            <a:ext cx="258618" cy="163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Bent-Up Arrow 17"/>
          <p:cNvSpPr/>
          <p:nvPr/>
        </p:nvSpPr>
        <p:spPr>
          <a:xfrm>
            <a:off x="2057400" y="2057400"/>
            <a:ext cx="457200" cy="2286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905000" y="1600200"/>
            <a:ext cx="1066800" cy="3810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Operational area assigned </a:t>
            </a: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971800" y="1676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3276600" y="1295400"/>
            <a:ext cx="22860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Validation </a:t>
            </a:r>
            <a:br>
              <a:rPr lang="en-US" sz="1800" dirty="0" smtClean="0">
                <a:solidFill>
                  <a:prstClr val="white"/>
                </a:solidFill>
                <a:latin typeface="Calibri"/>
              </a:rPr>
            </a:b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by admin owner and working group</a:t>
            </a: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2590800"/>
            <a:ext cx="1219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Yes</a:t>
            </a:r>
            <a:br>
              <a:rPr lang="en-US" sz="1400" dirty="0" smtClean="0">
                <a:solidFill>
                  <a:prstClr val="white"/>
                </a:solidFill>
                <a:latin typeface="Calibri"/>
              </a:rPr>
            </a:b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No additional resources needed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3429000"/>
            <a:ext cx="9906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JUST DO IT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4114800"/>
            <a:ext cx="9906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Implement</a:t>
            </a: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3800" y="2362200"/>
            <a:ext cx="1143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Yes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but will need resources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72200" y="2514600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  <a:latin typeface="Calibri"/>
              </a:rPr>
              <a:t>No</a:t>
            </a: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762000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+mn-cs"/>
              </a:rPr>
              <a:t>Tracking     Ideas</a:t>
            </a:r>
            <a:endParaRPr lang="en-US" sz="1100" dirty="0">
              <a:solidFill>
                <a:prstClr val="white"/>
              </a:solidFill>
              <a:latin typeface="Calibri"/>
              <a:ea typeface="ＭＳ Ｐゴシック" pitchFamily="34" charset="-128"/>
              <a:cs typeface="+mn-cs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4191000" y="28956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880980" y="3149268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10400" y="3200400"/>
            <a:ext cx="838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Business Owner Review</a:t>
            </a: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3733800"/>
            <a:ext cx="838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B/O Agrees with “NO”</a:t>
            </a:r>
            <a:endParaRPr lang="en-US" sz="11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72400" y="3733800"/>
            <a:ext cx="838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B/O Disagrees with “NO”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53000" y="5715000"/>
            <a:ext cx="838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ROM Agrees with “NO”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3400" y="4800600"/>
            <a:ext cx="990600" cy="457200"/>
          </a:xfrm>
          <a:prstGeom prst="rect">
            <a:avLst/>
          </a:prstGeom>
          <a:solidFill>
            <a:srgbClr val="00B050"/>
          </a:solidFill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50" b="1" dirty="0" smtClean="0">
                <a:solidFill>
                  <a:prstClr val="white"/>
                </a:solidFill>
                <a:latin typeface="Calibri"/>
              </a:rPr>
              <a:t>RESOLVED</a:t>
            </a:r>
            <a:endParaRPr lang="en-US" sz="14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4191000" y="35052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400800" y="5715000"/>
            <a:ext cx="8382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ROM disagrees with “NO”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Down Arrow 47"/>
          <p:cNvSpPr/>
          <p:nvPr/>
        </p:nvSpPr>
        <p:spPr>
          <a:xfrm rot="18386835">
            <a:off x="6934306" y="2907415"/>
            <a:ext cx="167860" cy="274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Bent-Up Arrow 49"/>
          <p:cNvSpPr/>
          <p:nvPr/>
        </p:nvSpPr>
        <p:spPr>
          <a:xfrm rot="10800000">
            <a:off x="6553200" y="3276600"/>
            <a:ext cx="4572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Bent-Up Arrow 52"/>
          <p:cNvSpPr/>
          <p:nvPr/>
        </p:nvSpPr>
        <p:spPr>
          <a:xfrm flipV="1">
            <a:off x="7848600" y="3276600"/>
            <a:ext cx="4572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4191000" y="48768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57800" y="3733800"/>
            <a:ext cx="762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No resources available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953000" y="6324600"/>
            <a:ext cx="838200" cy="457200"/>
          </a:xfrm>
          <a:prstGeom prst="rect">
            <a:avLst/>
          </a:prstGeom>
          <a:solidFill>
            <a:srgbClr val="FF0000"/>
          </a:solidFill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alibri"/>
              </a:rPr>
              <a:t>CLOSED</a:t>
            </a:r>
            <a:br>
              <a:rPr lang="en-US" sz="1400" b="1" dirty="0" smtClean="0">
                <a:solidFill>
                  <a:prstClr val="white"/>
                </a:solidFill>
                <a:latin typeface="Calibri"/>
              </a:rPr>
            </a:br>
            <a:r>
              <a:rPr lang="en-US" sz="900" dirty="0" smtClean="0">
                <a:solidFill>
                  <a:prstClr val="white"/>
                </a:solidFill>
                <a:latin typeface="Calibri"/>
              </a:rPr>
              <a:t>Inform </a:t>
            </a:r>
            <a:r>
              <a:rPr lang="en-US" sz="900" dirty="0" err="1" smtClean="0">
                <a:solidFill>
                  <a:prstClr val="white"/>
                </a:solidFill>
                <a:latin typeface="Calibri"/>
              </a:rPr>
              <a:t>suggesto</a:t>
            </a:r>
            <a:r>
              <a:rPr lang="en-US" sz="900" b="1" dirty="0" err="1" smtClean="0">
                <a:solidFill>
                  <a:prstClr val="white"/>
                </a:solidFill>
                <a:latin typeface="Calibri"/>
              </a:rPr>
              <a:t>r</a:t>
            </a:r>
            <a:endParaRPr lang="en-US" sz="1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Bent-Up Arrow 61"/>
          <p:cNvSpPr/>
          <p:nvPr/>
        </p:nvSpPr>
        <p:spPr>
          <a:xfrm rot="10800000">
            <a:off x="2590800" y="3250536"/>
            <a:ext cx="12954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Bent-Up Arrow 62"/>
          <p:cNvSpPr/>
          <p:nvPr/>
        </p:nvSpPr>
        <p:spPr>
          <a:xfrm flipV="1">
            <a:off x="4724400" y="3250536"/>
            <a:ext cx="1143000" cy="381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810000" y="3733800"/>
            <a:ext cx="10668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Yes with resources  provided now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810000" y="4419600"/>
            <a:ext cx="10668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Begin implementation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914400" y="38862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914400" y="45720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810000" y="5105400"/>
            <a:ext cx="1066800" cy="457200"/>
          </a:xfrm>
          <a:prstGeom prst="rect">
            <a:avLst/>
          </a:prstGeom>
          <a:solidFill>
            <a:srgbClr val="00B050"/>
          </a:solidFill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50" b="1" dirty="0" smtClean="0">
                <a:solidFill>
                  <a:prstClr val="white"/>
                </a:solidFill>
                <a:latin typeface="Calibri"/>
              </a:rPr>
              <a:t>RESOLVED</a:t>
            </a:r>
            <a:br>
              <a:rPr lang="en-US" sz="1450" b="1" dirty="0" smtClean="0">
                <a:solidFill>
                  <a:prstClr val="white"/>
                </a:solidFill>
                <a:latin typeface="Calibri"/>
              </a:rPr>
            </a:br>
            <a:r>
              <a:rPr lang="en-US" sz="900" dirty="0" smtClean="0">
                <a:solidFill>
                  <a:prstClr val="white"/>
                </a:solidFill>
                <a:latin typeface="Calibri"/>
              </a:rPr>
              <a:t>Inform </a:t>
            </a:r>
            <a:r>
              <a:rPr lang="en-US" sz="900" dirty="0" err="1" smtClean="0">
                <a:solidFill>
                  <a:prstClr val="white"/>
                </a:solidFill>
                <a:latin typeface="Calibri"/>
              </a:rPr>
              <a:t>suggestor</a:t>
            </a:r>
            <a:endParaRPr lang="en-US" sz="145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286000" y="3733800"/>
            <a:ext cx="914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Yes but no resources available now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86000" y="4419600"/>
            <a:ext cx="914400" cy="457200"/>
          </a:xfrm>
          <a:prstGeom prst="rect">
            <a:avLst/>
          </a:prstGeom>
          <a:solidFill>
            <a:srgbClr val="FFFF00"/>
          </a:solidFill>
          <a:ln w="762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Parking Lot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4191000" y="41910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286000" y="5105400"/>
            <a:ext cx="914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ROM reviews semi annually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2590800" y="41910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715000" y="4419600"/>
            <a:ext cx="838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B/O Reports “NO” to ROM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Down Arrow 83"/>
          <p:cNvSpPr/>
          <p:nvPr/>
        </p:nvSpPr>
        <p:spPr>
          <a:xfrm>
            <a:off x="6019800" y="48768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Down Arrow 85"/>
          <p:cNvSpPr/>
          <p:nvPr/>
        </p:nvSpPr>
        <p:spPr>
          <a:xfrm>
            <a:off x="5257800" y="61722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ight Arrow 86"/>
          <p:cNvSpPr/>
          <p:nvPr/>
        </p:nvSpPr>
        <p:spPr>
          <a:xfrm rot="2507612">
            <a:off x="6498463" y="5475620"/>
            <a:ext cx="258618" cy="163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ight Arrow 87"/>
          <p:cNvSpPr/>
          <p:nvPr/>
        </p:nvSpPr>
        <p:spPr>
          <a:xfrm rot="8197855">
            <a:off x="5507110" y="5476722"/>
            <a:ext cx="258618" cy="163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Curved Right Arrow 88"/>
          <p:cNvSpPr/>
          <p:nvPr/>
        </p:nvSpPr>
        <p:spPr>
          <a:xfrm rot="10800000">
            <a:off x="7239000" y="1524000"/>
            <a:ext cx="1676400" cy="4648200"/>
          </a:xfrm>
          <a:prstGeom prst="curvedRightArrow">
            <a:avLst>
              <a:gd name="adj1" fmla="val 25000"/>
              <a:gd name="adj2" fmla="val 49408"/>
              <a:gd name="adj3" fmla="val 238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33400" y="5486400"/>
            <a:ext cx="990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Confirm resolution with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</a:rPr>
              <a:t>suggestor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Curved Right Arrow 90"/>
          <p:cNvSpPr/>
          <p:nvPr/>
        </p:nvSpPr>
        <p:spPr>
          <a:xfrm rot="10800000">
            <a:off x="8610600" y="1676400"/>
            <a:ext cx="457200" cy="2514600"/>
          </a:xfrm>
          <a:prstGeom prst="curvedRightArrow">
            <a:avLst>
              <a:gd name="adj1" fmla="val 25000"/>
              <a:gd name="adj2" fmla="val 129658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5943600" y="1524000"/>
            <a:ext cx="1066800" cy="533400"/>
          </a:xfrm>
          <a:prstGeom prst="leftArrow">
            <a:avLst/>
          </a:prstGeom>
          <a:solidFill>
            <a:srgbClr val="FFFF00"/>
          </a:solidFill>
          <a:ln w="28575" cmpd="sng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810000" y="5791200"/>
            <a:ext cx="990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Confirm resolution with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</a:rPr>
              <a:t>suggestor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733800" y="3048000"/>
            <a:ext cx="1143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B/O brings to resource body for approval 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914400" y="52578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Down Arrow 93"/>
          <p:cNvSpPr/>
          <p:nvPr/>
        </p:nvSpPr>
        <p:spPr>
          <a:xfrm>
            <a:off x="2590800" y="48768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Down Arrow 94"/>
          <p:cNvSpPr/>
          <p:nvPr/>
        </p:nvSpPr>
        <p:spPr>
          <a:xfrm>
            <a:off x="4191000" y="55626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485846" y="468868"/>
            <a:ext cx="430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+mn-cs"/>
              </a:rPr>
              <a:t>CROI 2.0 Idea Processing Work Flow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715000" y="5121116"/>
            <a:ext cx="8382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white"/>
                </a:solidFill>
                <a:latin typeface="Calibri"/>
              </a:rPr>
              <a:t>ROM Reviews</a:t>
            </a:r>
            <a:endParaRPr lang="en-US" sz="100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  <a:cs typeface="Times New Roman" pitchFamily="18" charset="0"/>
              </a:rPr>
              <a:t>Working Toward an Improved CROI </a:t>
            </a:r>
            <a:endParaRPr lang="en-US" sz="28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2454" y="1247382"/>
            <a:ext cx="8861546" cy="484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Partners, MGH, and BWH Senior Research Management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have committed to the new CROI Process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Work is underway with Partners to establish new groups and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an internal process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Coming this Fall………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		  CROI 2.0 – “I </a:t>
            </a:r>
            <a:r>
              <a:rPr lang="en-US" sz="3600" dirty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uggest”</a:t>
            </a:r>
          </a:p>
        </p:txBody>
      </p:sp>
    </p:spTree>
    <p:extLst>
      <p:ext uri="{BB962C8B-B14F-4D97-AF65-F5344CB8AC3E}">
        <p14:creationId xmlns:p14="http://schemas.microsoft.com/office/powerpoint/2010/main" val="32464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CROI</a:t>
            </a:r>
            <a:endParaRPr lang="en-US" sz="3200" dirty="0"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60402" y="4136455"/>
            <a:ext cx="7806266" cy="250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4400" b="0" dirty="0" smtClean="0"/>
              <a:t>Thanks for your attention!</a:t>
            </a:r>
          </a:p>
          <a:p>
            <a:pPr marL="0" indent="0" algn="ctr">
              <a:buNone/>
            </a:pPr>
            <a:endParaRPr lang="en-US" sz="4400" b="0" dirty="0" smtClean="0"/>
          </a:p>
          <a:p>
            <a:pPr marL="0" indent="0" algn="ctr">
              <a:buNone/>
            </a:pPr>
            <a:r>
              <a:rPr lang="en-US" sz="4400" b="0" dirty="0" smtClean="0"/>
              <a:t>Questions?</a:t>
            </a:r>
            <a:endParaRPr lang="en-US" sz="4400" b="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2670" y="2413121"/>
            <a:ext cx="7731275" cy="1815882"/>
            <a:chOff x="668328" y="4953000"/>
            <a:chExt cx="7731275" cy="1815444"/>
          </a:xfrm>
        </p:grpSpPr>
        <p:sp>
          <p:nvSpPr>
            <p:cNvPr id="6" name="TextBox 11"/>
            <p:cNvSpPr txBox="1">
              <a:spLocks noChangeArrowheads="1"/>
            </p:cNvSpPr>
            <p:nvPr/>
          </p:nvSpPr>
          <p:spPr bwMode="auto">
            <a:xfrm>
              <a:off x="685800" y="4953000"/>
              <a:ext cx="7696200" cy="18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rgbClr val="000000"/>
                  </a:solidFill>
                </a:rPr>
                <a:t>We need everyone’s help to keep improving!</a:t>
              </a:r>
            </a:p>
            <a:p>
              <a:pPr algn="ctr" eaLnBrk="1" hangingPunct="1"/>
              <a:endParaRPr lang="en-US" sz="2800" dirty="0"/>
            </a:p>
            <a:p>
              <a:pPr algn="ctr" eaLnBrk="1" hangingPunct="1"/>
              <a:r>
                <a:rPr lang="en-US" sz="2800" b="0" dirty="0" err="1">
                  <a:solidFill>
                    <a:srgbClr val="0000FF"/>
                  </a:solidFill>
                  <a:latin typeface="Book Antiqua" charset="0"/>
                </a:rPr>
                <a:t>suggest@research.mgh.harvard.edu</a:t>
              </a:r>
              <a:r>
                <a:rPr lang="en-US" sz="2800" b="0" dirty="0">
                  <a:solidFill>
                    <a:srgbClr val="0000FF"/>
                  </a:solidFill>
                  <a:latin typeface="Book Antiqua" charset="0"/>
                </a:rPr>
                <a:t> </a:t>
              </a:r>
              <a:endParaRPr lang="en-US" sz="2800" b="0" dirty="0"/>
            </a:p>
            <a:p>
              <a:pPr algn="ctr" eaLnBrk="1" hangingPunct="1"/>
              <a:endParaRPr lang="en-US" sz="2800" dirty="0"/>
            </a:p>
          </p:txBody>
        </p:sp>
        <p:sp>
          <p:nvSpPr>
            <p:cNvPr id="7" name="Circular Arrow 6"/>
            <p:cNvSpPr/>
            <p:nvPr/>
          </p:nvSpPr>
          <p:spPr bwMode="auto">
            <a:xfrm rot="5400000">
              <a:off x="7421820" y="5105246"/>
              <a:ext cx="977665" cy="977900"/>
            </a:xfrm>
            <a:prstGeom prst="circularArrow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800"/>
            </a:p>
          </p:txBody>
        </p:sp>
        <p:sp>
          <p:nvSpPr>
            <p:cNvPr id="8" name="Circular Arrow 7"/>
            <p:cNvSpPr/>
            <p:nvPr/>
          </p:nvSpPr>
          <p:spPr bwMode="auto">
            <a:xfrm rot="5400000" flipV="1">
              <a:off x="668445" y="5105246"/>
              <a:ext cx="977665" cy="977900"/>
            </a:xfrm>
            <a:prstGeom prst="circularArrow">
              <a:avLst/>
            </a:prstGeom>
            <a:solidFill>
              <a:srgbClr val="3366FF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8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64485" y="1166317"/>
            <a:ext cx="7915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CROI has become and will remain an integral part of our research support process. 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It’s here to stay!</a:t>
            </a:r>
            <a:endParaRPr lang="en-US" sz="28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91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Background and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261" y="962526"/>
            <a:ext cx="83739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WHY?</a:t>
            </a:r>
          </a:p>
          <a:p>
            <a:endParaRPr lang="en-US" sz="1800" b="1" dirty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+mn-lt"/>
              </a:rPr>
              <a:t>Good Business Practice – Listen to your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customers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“Prime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Directive” for Research Support	</a:t>
            </a:r>
            <a:endParaRPr lang="en-US" sz="1800" dirty="0" smtClean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Focus on the researcher. Further the research mission and bring value to it. Maximize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the researchers’ time </a:t>
            </a: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“at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1800" i="1" dirty="0" smtClean="0">
                <a:solidFill>
                  <a:schemeClr val="bg1"/>
                </a:solidFill>
                <a:latin typeface="+mn-lt"/>
              </a:rPr>
              <a:t>bench” by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eliminating or maximizing the efficiency of their ancillary obligations.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+mn-lt"/>
              </a:rPr>
              <a:t>Accordingly to a national survey by the Federal Demonstration 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Project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, PI’s spend an average of 42% of their time on administrative activities.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+mn-lt"/>
              </a:rPr>
              <a:t>HOW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?</a:t>
            </a:r>
          </a:p>
          <a:p>
            <a:endParaRPr lang="en-US" sz="1800" b="1" dirty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+mn-lt"/>
              </a:rPr>
              <a:t>Leverage technology to improve communications and operations</a:t>
            </a:r>
          </a:p>
          <a:p>
            <a:endParaRPr lang="en-US" sz="1800" b="1" dirty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+mn-lt"/>
              </a:rPr>
              <a:t>Publicly monitored to:	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provide 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accountability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	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			promote 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transparency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	</a:t>
            </a:r>
            <a:endParaRPr lang="en-US" sz="1800" b="1" dirty="0" smtClean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en-US" sz="18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  <a:latin typeface="+mn-lt"/>
              </a:rPr>
              <a:t>			build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trust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Background and History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1335" y="1337176"/>
            <a:ext cx="8861546" cy="43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Current CROI program launched October 2012</a:t>
            </a:r>
          </a:p>
          <a:p>
            <a:pPr marL="0" indent="0" algn="ctr">
              <a:buFont typeface="Times"/>
              <a:buNone/>
            </a:pPr>
            <a:endParaRPr lang="en-US" sz="2800" b="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BUT......</a:t>
            </a:r>
          </a:p>
          <a:p>
            <a:pPr marL="0" indent="0" algn="ctr">
              <a:buFont typeface="Times"/>
              <a:buNone/>
            </a:pPr>
            <a:endParaRPr lang="en-US" sz="2800" b="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In 2012, Research Operations Improvement was</a:t>
            </a:r>
          </a:p>
          <a:p>
            <a:pPr marL="0" indent="0" algn="ctr">
              <a:buFont typeface="Times"/>
              <a:buNone/>
            </a:pPr>
            <a:endParaRPr lang="en-US" sz="2800" b="0" dirty="0" smtClean="0">
              <a:solidFill>
                <a:schemeClr val="bg1"/>
              </a:solidFill>
              <a:latin typeface="+mn-lt"/>
            </a:endParaRPr>
          </a:p>
          <a:p>
            <a:pPr marL="0" indent="0" algn="ctr">
              <a:buFont typeface="Times"/>
              <a:buNone/>
            </a:pPr>
            <a:r>
              <a:rPr lang="en-US" sz="3600" b="0" dirty="0" smtClean="0">
                <a:solidFill>
                  <a:schemeClr val="bg1"/>
                </a:solidFill>
                <a:latin typeface="+mn-lt"/>
              </a:rPr>
              <a:t>NOT</a:t>
            </a:r>
          </a:p>
          <a:p>
            <a:pPr marL="0" indent="0" algn="ctr">
              <a:buFont typeface="Times"/>
              <a:buNone/>
            </a:pPr>
            <a:endParaRPr lang="en-US" sz="2800" b="0" dirty="0" smtClean="0">
              <a:solidFill>
                <a:schemeClr val="bg1"/>
              </a:solidFill>
              <a:latin typeface="+mn-lt"/>
            </a:endParaRPr>
          </a:p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a new concept at MGH…..</a:t>
            </a:r>
          </a:p>
          <a:p>
            <a:pPr marL="457200" lvl="1" indent="0" algn="ctr">
              <a:buFontTx/>
              <a:buNone/>
            </a:pPr>
            <a:endParaRPr lang="en-US" sz="28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1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Background and History</a:t>
            </a:r>
          </a:p>
        </p:txBody>
      </p:sp>
      <p:pic>
        <p:nvPicPr>
          <p:cNvPr id="5" name="Picture 4" descr="20120424143430165.pd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11801" y="-489457"/>
            <a:ext cx="5869613" cy="831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3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Background and History</a:t>
            </a:r>
          </a:p>
        </p:txBody>
      </p:sp>
      <p:pic>
        <p:nvPicPr>
          <p:cNvPr id="4" name="Picture 3" descr="20120424143505369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0" t="9001" r="6847" b="8914"/>
          <a:stretch/>
        </p:blipFill>
        <p:spPr>
          <a:xfrm rot="16200000">
            <a:off x="1936974" y="-654161"/>
            <a:ext cx="5529842" cy="8634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8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Background and History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1335" y="1337176"/>
            <a:ext cx="8861546" cy="296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1998 ROI Project led to some major improvements</a:t>
            </a:r>
          </a:p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(establishment of Center for Faculty Development)</a:t>
            </a:r>
          </a:p>
          <a:p>
            <a:pPr marL="0" indent="0" algn="ctr">
              <a:buFont typeface="Times"/>
              <a:buNone/>
            </a:pPr>
            <a:endParaRPr lang="en-US" sz="2800" b="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BUT......</a:t>
            </a:r>
          </a:p>
          <a:p>
            <a:pPr marL="0" indent="0" algn="ctr">
              <a:buFont typeface="Times"/>
              <a:buNone/>
            </a:pPr>
            <a:endParaRPr lang="en-US" sz="2800" b="0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The Project Ended!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5445" y="4491329"/>
            <a:ext cx="8861546" cy="139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en-US" sz="3600" b="0" dirty="0" smtClean="0">
                <a:solidFill>
                  <a:schemeClr val="bg1"/>
                </a:solidFill>
                <a:latin typeface="+mn-lt"/>
              </a:rPr>
              <a:t>Needed a way to </a:t>
            </a:r>
            <a:r>
              <a:rPr lang="en-US" sz="3600" b="0" u="sng" dirty="0" smtClean="0">
                <a:solidFill>
                  <a:schemeClr val="bg1"/>
                </a:solidFill>
                <a:latin typeface="+mn-lt"/>
              </a:rPr>
              <a:t>continuously</a:t>
            </a:r>
            <a:r>
              <a:rPr lang="en-US" sz="3600" b="0" dirty="0" smtClean="0">
                <a:solidFill>
                  <a:schemeClr val="bg1"/>
                </a:solidFill>
                <a:latin typeface="+mn-lt"/>
              </a:rPr>
              <a:t> hear from</a:t>
            </a:r>
          </a:p>
          <a:p>
            <a:pPr marL="0" indent="0" algn="ctr">
              <a:buFont typeface="Times"/>
              <a:buNone/>
            </a:pPr>
            <a:r>
              <a:rPr lang="en-US" sz="3600" b="0" dirty="0" smtClean="0">
                <a:solidFill>
                  <a:schemeClr val="bg1"/>
                </a:solidFill>
                <a:latin typeface="+mn-lt"/>
              </a:rPr>
              <a:t>our research community</a:t>
            </a:r>
          </a:p>
        </p:txBody>
      </p:sp>
    </p:spTree>
    <p:extLst>
      <p:ext uri="{BB962C8B-B14F-4D97-AF65-F5344CB8AC3E}">
        <p14:creationId xmlns:p14="http://schemas.microsoft.com/office/powerpoint/2010/main" val="30389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  <a:cs typeface="Times New Roman" pitchFamily="18" charset="0"/>
              </a:rPr>
              <a:t>Background and History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61583" y="2528703"/>
            <a:ext cx="5075603" cy="139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3600" b="0" dirty="0">
                <a:solidFill>
                  <a:schemeClr val="bg1"/>
                </a:solidFill>
                <a:latin typeface="+mn-lt"/>
              </a:rPr>
              <a:t>Front-line </a:t>
            </a:r>
            <a:r>
              <a:rPr lang="en-US" sz="3600" b="0" dirty="0" smtClean="0">
                <a:solidFill>
                  <a:schemeClr val="bg1"/>
                </a:solidFill>
                <a:latin typeface="+mn-lt"/>
              </a:rPr>
              <a:t>workers* </a:t>
            </a:r>
            <a:r>
              <a:rPr lang="en-US" sz="3600" b="0" dirty="0">
                <a:solidFill>
                  <a:schemeClr val="bg1"/>
                </a:solidFill>
                <a:latin typeface="+mn-lt"/>
              </a:rPr>
              <a:t>see a great many problems and opportunities that their managers don’t. </a:t>
            </a:r>
            <a:endParaRPr lang="en-US" sz="3600" b="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809" y="1130055"/>
            <a:ext cx="2362200" cy="35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54020" y="1029312"/>
            <a:ext cx="4897543" cy="8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Dr. Alan Robinson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99124" y="5555956"/>
            <a:ext cx="7455307" cy="8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Times"/>
              <a:buChar char="•"/>
              <a:defRPr sz="2000" b="1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Times"/>
              <a:buChar char="•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/>
              <a:buNone/>
            </a:pPr>
            <a:r>
              <a:rPr lang="en-US" sz="2800" b="0" dirty="0" smtClean="0">
                <a:solidFill>
                  <a:schemeClr val="bg1"/>
                </a:solidFill>
                <a:latin typeface="+mn-lt"/>
              </a:rPr>
              <a:t>* researchers and research support staff</a:t>
            </a:r>
          </a:p>
        </p:txBody>
      </p:sp>
    </p:spTree>
    <p:extLst>
      <p:ext uri="{BB962C8B-B14F-4D97-AF65-F5344CB8AC3E}">
        <p14:creationId xmlns:p14="http://schemas.microsoft.com/office/powerpoint/2010/main" val="15175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j-ea"/>
              </a:rPr>
              <a:t>Current Status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62631"/>
              </p:ext>
            </p:extLst>
          </p:nvPr>
        </p:nvGraphicFramePr>
        <p:xfrm>
          <a:off x="269412" y="897945"/>
          <a:ext cx="8723846" cy="4925822"/>
        </p:xfrm>
        <a:graphic>
          <a:graphicData uri="http://schemas.openxmlformats.org/drawingml/2006/table">
            <a:tbl>
              <a:tblPr/>
              <a:tblGrid>
                <a:gridCol w="2632678"/>
                <a:gridCol w="1192155"/>
                <a:gridCol w="1192155"/>
                <a:gridCol w="1192155"/>
                <a:gridCol w="1192155"/>
                <a:gridCol w="1322548"/>
              </a:tblGrid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Working Group 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Open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New*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Resolved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Closed**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Submitted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Animal Care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Central Data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Clinical Research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Communications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Compliance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Grant Tracking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Human Resources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Internet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Intranet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IT Infrastructure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5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Materials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13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Research Management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RVL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Safety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Space and Facilities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24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5971971"/>
            <a:ext cx="8458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11430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0" dirty="0" smtClean="0">
                <a:solidFill>
                  <a:srgbClr val="FF0000"/>
                </a:solidFill>
                <a:latin typeface="+mn-lt"/>
                <a:cs typeface="Arial"/>
              </a:rPr>
              <a:t>*New – Workgroup needs to input summary and status 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0" dirty="0" smtClean="0">
                <a:solidFill>
                  <a:srgbClr val="FF0000"/>
                </a:solidFill>
                <a:latin typeface="+mn-lt"/>
                <a:cs typeface="Arial"/>
              </a:rPr>
              <a:t>**Closed – Unable to change (e.g., request to change cost transfer policy) OR already done!</a:t>
            </a:r>
          </a:p>
        </p:txBody>
      </p:sp>
    </p:spTree>
    <p:extLst>
      <p:ext uri="{BB962C8B-B14F-4D97-AF65-F5344CB8AC3E}">
        <p14:creationId xmlns:p14="http://schemas.microsoft.com/office/powerpoint/2010/main" val="36373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ransplant_r1b">
  <a:themeElements>
    <a:clrScheme name="2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2_Transplant_r1b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nsplant_r1b">
  <a:themeElements>
    <a:clrScheme name="1_Transplant_r1b 13">
      <a:dk1>
        <a:srgbClr val="000000"/>
      </a:dk1>
      <a:lt1>
        <a:srgbClr val="999999"/>
      </a:lt1>
      <a:dk2>
        <a:srgbClr val="FFFFFF"/>
      </a:dk2>
      <a:lt2>
        <a:srgbClr val="808080"/>
      </a:lt2>
      <a:accent1>
        <a:srgbClr val="006100"/>
      </a:accent1>
      <a:accent2>
        <a:srgbClr val="007DA3"/>
      </a:accent2>
      <a:accent3>
        <a:srgbClr val="CACACA"/>
      </a:accent3>
      <a:accent4>
        <a:srgbClr val="000000"/>
      </a:accent4>
      <a:accent5>
        <a:srgbClr val="AAB7AA"/>
      </a:accent5>
      <a:accent6>
        <a:srgbClr val="007193"/>
      </a:accent6>
      <a:hlink>
        <a:srgbClr val="FD7500"/>
      </a:hlink>
      <a:folHlink>
        <a:srgbClr val="CC0002"/>
      </a:folHlink>
    </a:clrScheme>
    <a:fontScheme name="1_Transplant_r1b">
      <a:majorFont>
        <a:latin typeface="Palatino Linotype"/>
        <a:ea typeface="ＭＳ Ｐゴシック"/>
        <a:cs typeface="ＭＳ Ｐゴシック"/>
      </a:majorFont>
      <a:minorFont>
        <a:latin typeface="Palatino Linotype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1_Transplant_r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ransplant_r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ransplant_r1b 13">
        <a:dk1>
          <a:srgbClr val="000000"/>
        </a:dk1>
        <a:lt1>
          <a:srgbClr val="999999"/>
        </a:lt1>
        <a:dk2>
          <a:srgbClr val="FFFFFF"/>
        </a:dk2>
        <a:lt2>
          <a:srgbClr val="808080"/>
        </a:lt2>
        <a:accent1>
          <a:srgbClr val="006100"/>
        </a:accent1>
        <a:accent2>
          <a:srgbClr val="007DA3"/>
        </a:accent2>
        <a:accent3>
          <a:srgbClr val="CACACA"/>
        </a:accent3>
        <a:accent4>
          <a:srgbClr val="000000"/>
        </a:accent4>
        <a:accent5>
          <a:srgbClr val="AAB7AA"/>
        </a:accent5>
        <a:accent6>
          <a:srgbClr val="007193"/>
        </a:accent6>
        <a:hlink>
          <a:srgbClr val="FD7500"/>
        </a:hlink>
        <a:folHlink>
          <a:srgbClr val="CC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Transplant_r1b 13">
    <a:dk1>
      <a:srgbClr val="000000"/>
    </a:dk1>
    <a:lt1>
      <a:srgbClr val="999999"/>
    </a:lt1>
    <a:dk2>
      <a:srgbClr val="FFFFFF"/>
    </a:dk2>
    <a:lt2>
      <a:srgbClr val="808080"/>
    </a:lt2>
    <a:accent1>
      <a:srgbClr val="006100"/>
    </a:accent1>
    <a:accent2>
      <a:srgbClr val="007DA3"/>
    </a:accent2>
    <a:accent3>
      <a:srgbClr val="CACACA"/>
    </a:accent3>
    <a:accent4>
      <a:srgbClr val="000000"/>
    </a:accent4>
    <a:accent5>
      <a:srgbClr val="AAB7AA"/>
    </a:accent5>
    <a:accent6>
      <a:srgbClr val="007193"/>
    </a:accent6>
    <a:hlink>
      <a:srgbClr val="FD7500"/>
    </a:hlink>
    <a:folHlink>
      <a:srgbClr val="CC00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30228</TotalTime>
  <Words>640</Words>
  <Application>Microsoft Office PowerPoint</Application>
  <PresentationFormat>On-screen Show (4:3)</PresentationFormat>
  <Paragraphs>433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2_Transplant_r1b</vt:lpstr>
      <vt:lpstr>1_Transplant_r1b</vt:lpstr>
      <vt:lpstr>2_Custom Design</vt:lpstr>
      <vt:lpstr>Custom Design</vt:lpstr>
      <vt:lpstr>Office Theme</vt:lpstr>
      <vt:lpstr>PowerPoint Presentation</vt:lpstr>
      <vt:lpstr>Order of Presentation</vt:lpstr>
      <vt:lpstr>Background and History</vt:lpstr>
      <vt:lpstr>Background and History</vt:lpstr>
      <vt:lpstr>Background and History</vt:lpstr>
      <vt:lpstr>Background and History</vt:lpstr>
      <vt:lpstr>Background and History</vt:lpstr>
      <vt:lpstr>Background and History</vt:lpstr>
      <vt:lpstr>Current Status</vt:lpstr>
      <vt:lpstr>Current Status</vt:lpstr>
      <vt:lpstr>Current Status</vt:lpstr>
      <vt:lpstr>What’s Worked (Successes)</vt:lpstr>
      <vt:lpstr>What’s Worked (Successes)</vt:lpstr>
      <vt:lpstr>What’s Worked (Successes)</vt:lpstr>
      <vt:lpstr>What’s Worked (Successes)</vt:lpstr>
      <vt:lpstr>What’s Worked (Successes)</vt:lpstr>
      <vt:lpstr>What Hasn’t Worked (Things to Fix)</vt:lpstr>
      <vt:lpstr>Working Toward an Improved CROI </vt:lpstr>
      <vt:lpstr>Working Toward an Improved CROI </vt:lpstr>
      <vt:lpstr>Working Toward an Improved CROI </vt:lpstr>
      <vt:lpstr>Working Toward an Improved CROI </vt:lpstr>
      <vt:lpstr>Working Toward an Improved CROI </vt:lpstr>
      <vt:lpstr>Working Toward an Improved CROI </vt:lpstr>
      <vt:lpstr>Working Toward an Improved CROI </vt:lpstr>
      <vt:lpstr>Working Toward an Improved CROI </vt:lpstr>
      <vt:lpstr>PowerPoint Presentation</vt:lpstr>
      <vt:lpstr>Working Toward an Improved CROI </vt:lpstr>
      <vt:lpstr>CROI</vt:lpstr>
    </vt:vector>
  </TitlesOfParts>
  <Company>Partners HealthCare System,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Timeline</dc:title>
  <dc:creator>Darcy Carr</dc:creator>
  <cp:lastModifiedBy>Partners Information Systems</cp:lastModifiedBy>
  <cp:revision>2155</cp:revision>
  <cp:lastPrinted>2014-04-01T17:16:54Z</cp:lastPrinted>
  <dcterms:created xsi:type="dcterms:W3CDTF">2011-12-19T20:10:25Z</dcterms:created>
  <dcterms:modified xsi:type="dcterms:W3CDTF">2015-06-01T14:42:59Z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1337568424</vt:i4>
  </property>
  <property fmtid="{D5CDD505-2E9C-101B-9397-08002B2CF9AE}" pid="3" name="_NewReviewCycle">
    <vt:lpwstr/>
  </property>
  <property fmtid="{D5CDD505-2E9C-101B-9397-08002B2CF9AE}" pid="4" name="_EmailSubject">
    <vt:lpwstr>Top 10 List</vt:lpwstr>
  </property>
  <property fmtid="{D5CDD505-2E9C-101B-9397-08002B2CF9AE}" pid="5" name="_AuthorEmail">
    <vt:lpwstr>Smith.Gary@mgh.harvard.edu</vt:lpwstr>
  </property>
  <property fmtid="{D5CDD505-2E9C-101B-9397-08002B2CF9AE}" pid="6" name="_AuthorEmailDisplayName">
    <vt:lpwstr>Smith, Gary J.</vt:lpwstr>
  </property>
</Properties>
</file>