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83" r:id="rId4"/>
    <p:sldId id="281" r:id="rId5"/>
    <p:sldId id="276" r:id="rId6"/>
    <p:sldId id="277" r:id="rId7"/>
    <p:sldId id="278" r:id="rId8"/>
    <p:sldId id="279" r:id="rId9"/>
    <p:sldId id="280" r:id="rId10"/>
    <p:sldId id="286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EE8C-8D79-4951-8ED5-BCD1D9CC4548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6846-BFF3-41B3-8996-DD6B45C77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D8579-90EE-4C21-B324-F750842C5EBA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8F93-2591-4578-A636-12F5222EE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difrances@partnes.org" TargetMode="External"/><Relationship Id="rId2" Type="http://schemas.openxmlformats.org/officeDocument/2006/relationships/hyperlink" Target="http://www.brighamandwomens.org/research/centers/pcer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371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Problem</a:t>
            </a:r>
            <a:r>
              <a:rPr lang="en-US" dirty="0" smtClean="0"/>
              <a:t>: Clinical trial recruitment is a difficult task for all biomedical researchers. Many trials (nearly 80%) do not meet enrollment timelines and patient recruitment is very costly.</a:t>
            </a:r>
          </a:p>
          <a:p>
            <a:endParaRPr lang="en-US" dirty="0" smtClean="0"/>
          </a:p>
          <a:p>
            <a:r>
              <a:rPr lang="en-US" b="1" dirty="0" smtClean="0"/>
              <a:t>Opportunity</a:t>
            </a:r>
            <a:r>
              <a:rPr lang="en-US" dirty="0" smtClean="0"/>
              <a:t>: Partners has over 300,000 patients on Patient Gateway. Research indicates that many more patients would participate in clinical trials if they knew how to find/access them. </a:t>
            </a:r>
          </a:p>
          <a:p>
            <a:endParaRPr lang="en-US" b="1" dirty="0" smtClean="0"/>
          </a:p>
          <a:p>
            <a:r>
              <a:rPr lang="en-US" b="1" dirty="0" smtClean="0"/>
              <a:t>HOPE:  </a:t>
            </a:r>
            <a:r>
              <a:rPr lang="en-US" dirty="0" smtClean="0"/>
              <a:t>An on-line patient community connected to Patient Gateway that will eliminate many of the current barriers to clinical trial recruitment enabling Partners researchers to </a:t>
            </a:r>
            <a:r>
              <a:rPr lang="en-US" dirty="0" smtClean="0">
                <a:cs typeface="David" pitchFamily="34" charset="-79"/>
              </a:rPr>
              <a:t>more successfully recruit for clinical trials and better engage the Partners patient community in the research process.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7" descr="http://www.gobalto.dreamhosters.com/blog/wp-content/uploads/2011/10/Screen-shot-2011-10-04-at-11.01.53-AM.png"/>
          <p:cNvPicPr>
            <a:picLocks noChangeAspect="1" noChangeArrowheads="1"/>
          </p:cNvPicPr>
          <p:nvPr/>
        </p:nvPicPr>
        <p:blipFill>
          <a:blip r:embed="rId2" cstate="print">
            <a:lum bright="5000" contrast="2000"/>
          </a:blip>
          <a:srcRect/>
          <a:stretch>
            <a:fillRect/>
          </a:stretch>
        </p:blipFill>
        <p:spPr bwMode="auto">
          <a:xfrm>
            <a:off x="6071610" y="5029200"/>
            <a:ext cx="2414165" cy="18288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800600" cy="84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0"/>
            <a:ext cx="7772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David" pitchFamily="34" charset="-79"/>
              </a:rPr>
              <a:t>Updates</a:t>
            </a: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Platform design finished. Development currently underway</a:t>
            </a:r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Scheduled to be available in production on February 26, 2015</a:t>
            </a:r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</a:t>
            </a:r>
            <a:r>
              <a:rPr lang="en-US" dirty="0" smtClean="0">
                <a:cs typeface="David" pitchFamily="34" charset="-79"/>
              </a:rPr>
              <a:t>Platform content will be populated in February</a:t>
            </a:r>
            <a:r>
              <a:rPr lang="en-US" dirty="0" smtClean="0">
                <a:latin typeface="+mj-lt"/>
                <a:cs typeface="David" pitchFamily="34" charset="-79"/>
              </a:rPr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Planning to launch a </a:t>
            </a:r>
            <a:r>
              <a:rPr lang="en-US" dirty="0" smtClean="0"/>
              <a:t>soft roll out and begin patient outreach in late February/early March</a:t>
            </a:r>
            <a:endParaRPr lang="en-US" sz="1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b="1" dirty="0" smtClean="0"/>
              <a:t>Currently recruiting arthritis, depression, diabetes and heart disease human research protocols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473861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 Submission</a:t>
            </a:r>
          </a:p>
          <a:p>
            <a:endParaRPr lang="en-US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   </a:t>
            </a:r>
            <a:r>
              <a:rPr lang="en-US" dirty="0" smtClean="0"/>
              <a:t>Go to the </a:t>
            </a:r>
            <a:r>
              <a:rPr lang="en-US" dirty="0" err="1" smtClean="0"/>
              <a:t>PCERC</a:t>
            </a:r>
            <a:r>
              <a:rPr lang="en-US" dirty="0" smtClean="0"/>
              <a:t> website*: </a:t>
            </a:r>
          </a:p>
          <a:p>
            <a:pPr lvl="1">
              <a:lnSpc>
                <a:spcPct val="150000"/>
              </a:lnSpc>
              <a:buSzPct val="50000"/>
              <a:buFont typeface="Courier New" pitchFamily="49" charset="0"/>
              <a:buChar char="o"/>
            </a:pPr>
            <a:r>
              <a:rPr lang="en-US" dirty="0" smtClean="0"/>
              <a:t>   Google “</a:t>
            </a:r>
            <a:r>
              <a:rPr lang="en-US" dirty="0" err="1" smtClean="0"/>
              <a:t>PCERC</a:t>
            </a:r>
            <a:r>
              <a:rPr lang="en-US" dirty="0" smtClean="0"/>
              <a:t>” or </a:t>
            </a:r>
          </a:p>
          <a:p>
            <a:pPr lvl="1">
              <a:lnSpc>
                <a:spcPct val="150000"/>
              </a:lnSpc>
              <a:buSzPct val="50000"/>
              <a:buFont typeface="Courier New" pitchFamily="49" charset="0"/>
              <a:buChar char="o"/>
            </a:pPr>
            <a:r>
              <a:rPr lang="en-US" dirty="0" smtClean="0"/>
              <a:t>   Go to the following </a:t>
            </a:r>
            <a:r>
              <a:rPr lang="en-US" dirty="0" err="1" smtClean="0"/>
              <a:t>url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brighamandwomens.org/research/centers/</a:t>
            </a:r>
            <a:r>
              <a:rPr lang="en-US" dirty="0" err="1" smtClean="0">
                <a:hlinkClick r:id="rId2"/>
              </a:rPr>
              <a:t>pcerc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Click on “Partners HOPE” on the left hand navigation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Download the “HOPE Protocol Submission Form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Complete the form and email it to Josh Di Frances (</a:t>
            </a:r>
            <a:r>
              <a:rPr lang="en-US" dirty="0" smtClean="0">
                <a:hlinkClick r:id="rId3"/>
              </a:rPr>
              <a:t>jdifrances@partnes.org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*Instructions also on distributed handout</a:t>
            </a:r>
            <a:endParaRPr lang="en-US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304800"/>
            <a:ext cx="473861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David" pitchFamily="34" charset="-79"/>
              </a:rPr>
              <a:t>How HOPE works:</a:t>
            </a: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Patient Actions: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Easily join focused communities (arthritis, depression, diabetes, heart disease) relevant to their health from Patient Gateway</a:t>
            </a:r>
          </a:p>
          <a:p>
            <a:pPr lvl="1"/>
            <a:endParaRPr lang="en-US" sz="400" dirty="0" smtClean="0">
              <a:latin typeface="+mj-lt"/>
              <a:cs typeface="David" pitchFamily="34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See all current </a:t>
            </a:r>
            <a:r>
              <a:rPr lang="en-US" dirty="0" err="1" smtClean="0">
                <a:latin typeface="+mj-lt"/>
                <a:cs typeface="David" pitchFamily="34" charset="-79"/>
              </a:rPr>
              <a:t>IRB</a:t>
            </a:r>
            <a:r>
              <a:rPr lang="en-US" dirty="0" smtClean="0">
                <a:latin typeface="+mj-lt"/>
                <a:cs typeface="David" pitchFamily="34" charset="-79"/>
              </a:rPr>
              <a:t>-approved research studies relevant to their health and be able request participation in these studies</a:t>
            </a:r>
          </a:p>
          <a:p>
            <a:pPr lvl="1"/>
            <a:endParaRPr lang="en-US" sz="400" dirty="0" smtClean="0">
              <a:latin typeface="+mj-lt"/>
              <a:cs typeface="David" pitchFamily="34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Receive useful targeted health information (e.g. educational materials, summaries of relevant research articles) and learn about upcoming focused events</a:t>
            </a:r>
            <a:endParaRPr lang="en-US" b="1" dirty="0" smtClean="0">
              <a:latin typeface="+mj-lt"/>
              <a:cs typeface="David" pitchFamily="34" charset="-79"/>
            </a:endParaRP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Clinical Investigator Actions: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List trials on HOPE platform (open to researchers at all sites)</a:t>
            </a:r>
          </a:p>
          <a:p>
            <a:pPr lvl="1"/>
            <a:endParaRPr lang="en-US" sz="400" dirty="0" smtClean="0">
              <a:latin typeface="+mj-lt"/>
              <a:cs typeface="David" pitchFamily="34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</a:t>
            </a:r>
            <a:r>
              <a:rPr lang="en-US" dirty="0" smtClean="0">
                <a:latin typeface="+mj-lt"/>
              </a:rPr>
              <a:t>Directly reach out to patients that “opt-in” to one of the HOPE communities and  recruit them to relevant human research studies </a:t>
            </a:r>
          </a:p>
          <a:p>
            <a:pPr lvl="1"/>
            <a:endParaRPr lang="en-US" sz="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  <a:cs typeface="David" pitchFamily="34" charset="-79"/>
              </a:rPr>
              <a:t>Distribute one time surveys/longitudinal questionnaires (</a:t>
            </a:r>
            <a:r>
              <a:rPr lang="en-US" i="1" dirty="0" smtClean="0">
                <a:latin typeface="+mj-lt"/>
                <a:cs typeface="David" pitchFamily="34" charset="-79"/>
              </a:rPr>
              <a:t>only </a:t>
            </a:r>
            <a:r>
              <a:rPr lang="en-US" i="1" dirty="0" err="1" smtClean="0">
                <a:latin typeface="+mj-lt"/>
                <a:cs typeface="David" pitchFamily="34" charset="-79"/>
              </a:rPr>
              <a:t>IRB</a:t>
            </a:r>
            <a:r>
              <a:rPr lang="en-US" i="1" dirty="0" smtClean="0">
                <a:latin typeface="+mj-lt"/>
                <a:cs typeface="David" pitchFamily="34" charset="-79"/>
              </a:rPr>
              <a:t> approved protocols</a:t>
            </a:r>
            <a:r>
              <a:rPr lang="en-US" dirty="0" smtClean="0">
                <a:latin typeface="+mj-lt"/>
                <a:cs typeface="David" pitchFamily="34" charset="-79"/>
              </a:rPr>
              <a:t>)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473861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0"/>
            <a:ext cx="8153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cs typeface="David" pitchFamily="34" charset="-79"/>
              </a:rPr>
              <a:t>Impact on clinical practice:</a:t>
            </a:r>
            <a:endParaRPr lang="en-US" dirty="0" smtClean="0">
              <a:latin typeface="+mj-lt"/>
              <a:cs typeface="David" pitchFamily="34" charset="-79"/>
            </a:endParaRP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Reduced recruitment burden</a:t>
            </a: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Reduced email traffic from researchers</a:t>
            </a:r>
          </a:p>
          <a:p>
            <a:endParaRPr lang="en-US" sz="1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Fewer posted signs in practices</a:t>
            </a: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Fewer patient recruiters in practices</a:t>
            </a:r>
            <a:br>
              <a:rPr lang="en-US" dirty="0" smtClean="0">
                <a:latin typeface="+mj-lt"/>
                <a:cs typeface="David" pitchFamily="34" charset="-79"/>
              </a:rPr>
            </a:br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Streamlined clinical recruitment</a:t>
            </a:r>
          </a:p>
          <a:p>
            <a:endParaRPr lang="en-US" sz="800" dirty="0" smtClean="0">
              <a:latin typeface="+mj-lt"/>
              <a:cs typeface="David" pitchFamily="34" charset="-79"/>
            </a:endParaRPr>
          </a:p>
          <a:p>
            <a:r>
              <a:rPr lang="en-US" sz="1000" dirty="0" smtClean="0">
                <a:latin typeface="+mj-lt"/>
                <a:cs typeface="David" pitchFamily="34" charset="-79"/>
              </a:rPr>
              <a:t/>
            </a:r>
            <a:br>
              <a:rPr lang="en-US" sz="1000" dirty="0" smtClean="0">
                <a:latin typeface="+mj-lt"/>
                <a:cs typeface="David" pitchFamily="34" charset="-79"/>
              </a:rPr>
            </a:br>
            <a:r>
              <a:rPr lang="en-US" b="1" dirty="0" smtClean="0">
                <a:latin typeface="+mj-lt"/>
                <a:cs typeface="David" pitchFamily="34" charset="-79"/>
              </a:rPr>
              <a:t>Impact on patients:</a:t>
            </a: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Patients will be more aware of the research opportunities at Partners</a:t>
            </a:r>
          </a:p>
          <a:p>
            <a:endParaRPr lang="en-US" sz="1000" dirty="0" smtClean="0">
              <a:latin typeface="+mj-lt"/>
              <a:cs typeface="David" pitchFamily="34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David" pitchFamily="34" charset="-79"/>
              </a:rPr>
              <a:t>   Patients will have easier access to clinical trials</a:t>
            </a:r>
            <a:endParaRPr lang="en-US" dirty="0" smtClean="0">
              <a:latin typeface="+mj-lt"/>
            </a:endParaRPr>
          </a:p>
          <a:p>
            <a:endParaRPr lang="en-US" sz="1000" dirty="0" smtClean="0">
              <a:latin typeface="+mj-lt"/>
            </a:endParaRPr>
          </a:p>
          <a:p>
            <a:pPr marL="0" lvl="3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 Patients will be more educated about their health conditions</a:t>
            </a:r>
          </a:p>
          <a:p>
            <a:pPr marL="0" lvl="3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473861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cs typeface="Arial" pitchFamily="34" charset="0"/>
              </a:rPr>
              <a:t>HOPE Patient Gateway </a:t>
            </a:r>
            <a:r>
              <a:rPr lang="en-US" sz="2400" b="1" dirty="0" err="1" smtClean="0">
                <a:cs typeface="Arial" pitchFamily="34" charset="0"/>
              </a:rPr>
              <a:t>Quicklink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5933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1981200" y="4800600"/>
            <a:ext cx="1447800" cy="609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cs typeface="Arial" pitchFamily="34" charset="0"/>
              </a:rPr>
              <a:t>HOPE Introductory Welcome Page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63000" cy="44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715000"/>
            <a:ext cx="8305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/>
              <a:t>*Note: </a:t>
            </a:r>
            <a:r>
              <a:rPr lang="en-US" sz="1500" dirty="0" smtClean="0"/>
              <a:t>HOPE platform will have language on the introductory welcome page that communicates that this is a pilot and, though it only focuses on a few health conditions initially, it will likely expand to additional health conditions in the future. Current copy on page is not final.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  <a:cs typeface="Arial" pitchFamily="34" charset="0"/>
              </a:rPr>
              <a:t>HOPE Home Page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jdd34\AppData\Local\Microsoft\Windows\Temporary Internet Files\Content.Outlook\RZ89UCJ2\B-Hope_logo_HOP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400800" cy="613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  <a:cs typeface="Arial" pitchFamily="34" charset="0"/>
              </a:rPr>
              <a:t>HOPE Community Page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83901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cs typeface="Arial" pitchFamily="34" charset="0"/>
              </a:rPr>
              <a:t>HOPE Example Clinical Trial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43375"/>
            <a:ext cx="5562600" cy="63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cs typeface="Arial" pitchFamily="34" charset="0"/>
              </a:rPr>
              <a:t>HOPE Clinical Trials Search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799"/>
            <a:ext cx="7086600" cy="60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458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HOPE Patient Gateway Quicklink</vt:lpstr>
      <vt:lpstr>HOPE Introductory Welcome Page</vt:lpstr>
      <vt:lpstr>HOPE Home Page</vt:lpstr>
      <vt:lpstr>HOPE Community Page</vt:lpstr>
      <vt:lpstr>HOPE Example Clinical Trial</vt:lpstr>
      <vt:lpstr>HOPE Clinical Trials Search</vt:lpstr>
      <vt:lpstr>PowerPoint Presentation</vt:lpstr>
      <vt:lpstr>PowerPoint Presentation</vt:lpstr>
    </vt:vector>
  </TitlesOfParts>
  <Company>Partners HealthCare System,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Brigham Health Online for Patient Enrichment (B-HOPE)  Draft Wireframes, June 23, 2014</dc:title>
  <dc:creator>Partners Information Systems</dc:creator>
  <cp:lastModifiedBy>Peter Bowler</cp:lastModifiedBy>
  <cp:revision>289</cp:revision>
  <dcterms:created xsi:type="dcterms:W3CDTF">2014-06-21T18:26:11Z</dcterms:created>
  <dcterms:modified xsi:type="dcterms:W3CDTF">2015-01-05T13:58:04Z</dcterms:modified>
</cp:coreProperties>
</file>