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341" r:id="rId2"/>
    <p:sldId id="1322" r:id="rId3"/>
    <p:sldId id="1342" r:id="rId4"/>
    <p:sldId id="1343" r:id="rId5"/>
    <p:sldId id="1336" r:id="rId6"/>
    <p:sldId id="1340" r:id="rId7"/>
    <p:sldId id="1337" r:id="rId8"/>
    <p:sldId id="1320" r:id="rId9"/>
    <p:sldId id="1344" r:id="rId10"/>
    <p:sldId id="1347" r:id="rId11"/>
    <p:sldId id="1348" r:id="rId1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5171"/>
    <a:srgbClr val="33519F"/>
    <a:srgbClr val="816399"/>
    <a:srgbClr val="003399"/>
    <a:srgbClr val="BBE0E3"/>
    <a:srgbClr val="FFFFFF"/>
    <a:srgbClr val="000066"/>
    <a:srgbClr val="006600"/>
    <a:srgbClr val="004386"/>
    <a:srgbClr val="99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6762" autoAdjust="0"/>
  </p:normalViewPr>
  <p:slideViewPr>
    <p:cSldViewPr>
      <p:cViewPr varScale="1">
        <p:scale>
          <a:sx n="129" d="100"/>
          <a:sy n="129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22" y="-90"/>
      </p:cViewPr>
      <p:guideLst>
        <p:guide orient="horz" pos="2925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289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>
            <a:lvl1pPr defTabSz="936783">
              <a:defRPr sz="1300" b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1" y="2"/>
            <a:ext cx="30289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>
            <a:lvl1pPr algn="r" defTabSz="936783">
              <a:defRPr sz="1300" b="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8565"/>
            <a:ext cx="30289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8" tIns="46834" rIns="93668" bIns="46834" numCol="1" anchor="b" anchorCtr="0" compatLnSpc="1">
            <a:prstTxWarp prst="textNoShape">
              <a:avLst/>
            </a:prstTxWarp>
          </a:bodyPr>
          <a:lstStyle>
            <a:lvl1pPr defTabSz="936783">
              <a:defRPr sz="1300" b="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1" y="8818565"/>
            <a:ext cx="30289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8" tIns="46834" rIns="93668" bIns="46834" numCol="1" anchor="b" anchorCtr="0" compatLnSpc="1">
            <a:prstTxWarp prst="textNoShape">
              <a:avLst/>
            </a:prstTxWarp>
          </a:bodyPr>
          <a:lstStyle>
            <a:lvl1pPr algn="r" defTabSz="936783">
              <a:defRPr sz="1300" b="0"/>
            </a:lvl1pPr>
          </a:lstStyle>
          <a:p>
            <a:fld id="{1BFFA85D-CFA1-41B2-9E5F-90F2D42171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273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289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>
            <a:lvl1pPr defTabSz="936783">
              <a:defRPr sz="1300" b="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1" y="2"/>
            <a:ext cx="30289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>
            <a:lvl1pPr algn="r" defTabSz="936783">
              <a:defRPr sz="1300" b="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7"/>
            <a:ext cx="5121276" cy="417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8" tIns="46834" rIns="93668" bIns="468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8565"/>
            <a:ext cx="30289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8" tIns="46834" rIns="93668" bIns="46834" numCol="1" anchor="b" anchorCtr="0" compatLnSpc="1">
            <a:prstTxWarp prst="textNoShape">
              <a:avLst/>
            </a:prstTxWarp>
          </a:bodyPr>
          <a:lstStyle>
            <a:lvl1pPr defTabSz="936783">
              <a:defRPr sz="1300" b="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1" y="8818565"/>
            <a:ext cx="3028949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668" tIns="46834" rIns="93668" bIns="46834" numCol="1" anchor="b" anchorCtr="0" compatLnSpc="1">
            <a:prstTxWarp prst="textNoShape">
              <a:avLst/>
            </a:prstTxWarp>
          </a:bodyPr>
          <a:lstStyle>
            <a:lvl1pPr algn="r" defTabSz="936783">
              <a:defRPr sz="1300" b="0"/>
            </a:lvl1pPr>
          </a:lstStyle>
          <a:p>
            <a:fld id="{CCD96EE4-449A-4818-850C-3761EFDF98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8909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About 30% heart,</a:t>
            </a:r>
            <a:r>
              <a:rPr lang="en-US" baseline="0" dirty="0" smtClean="0"/>
              <a:t> 30% blood, 20% lung, else other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About 50% device, 30% therapeutic, 15% diagnostic, else other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6EE4-449A-4818-850C-3761EFDF98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21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About 30% heart,</a:t>
            </a:r>
            <a:r>
              <a:rPr lang="en-US" baseline="0" dirty="0" smtClean="0"/>
              <a:t> 30% blood, 20% lung, else other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About 50% device, 30% therapeutic, 15% diagnostic, else other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96EE4-449A-4818-850C-3761EFDF98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821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657600"/>
            <a:ext cx="6781800" cy="609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95800"/>
            <a:ext cx="6172200" cy="45720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 descr="B-BIC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67000" y="457200"/>
            <a:ext cx="3810000" cy="2709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E3ECFC-BC87-40FB-A27A-A579A8CA5A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95500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34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47EF17-D447-457E-A3F3-4F1690851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382000" cy="6096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defRPr lang="en-US" sz="2800" b="1" dirty="0">
                <a:solidFill>
                  <a:srgbClr val="003399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04800" y="1676400"/>
            <a:ext cx="8153400" cy="4419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4008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fld id="{EE07A48D-2073-4F8E-BB25-93EBF9339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5FAFF6-CD94-4290-AFF0-2ADFA66187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E45EE7-98E2-4F16-B20A-B666D70C2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676400"/>
            <a:ext cx="40005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69E202-5BE8-499E-A905-6080060F2C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2E98C7-6781-401E-B1AC-D2EA8B886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EC5CDB-B65D-4F3C-874F-DDE4308AA9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AC333D-04AD-4DA1-82AA-8E4E0AF5D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9EE584-A4DC-40FA-9B6E-F4E94CE0C9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0B0675-1727-4389-9219-DDC67E4459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33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808080"/>
                </a:solidFill>
                <a:latin typeface="Calibri"/>
                <a:cs typeface="Calibri"/>
              </a:defRPr>
            </a:lvl1pPr>
          </a:lstStyle>
          <a:p>
            <a:fld id="{6515DDBA-2F7B-4AA7-AB95-625AAA23B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2628900" y="6645836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Confidential</a:t>
            </a:r>
            <a:r>
              <a:rPr lang="en-US" sz="800" b="1" dirty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. </a:t>
            </a:r>
            <a:r>
              <a:rPr lang="en-US" sz="800" b="1" dirty="0" smtClean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Boston Biomedical Innovation</a:t>
            </a:r>
            <a:r>
              <a:rPr lang="en-US" sz="800" b="1" baseline="0" dirty="0" smtClean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 Center</a:t>
            </a:r>
            <a:r>
              <a:rPr lang="en-US" sz="800" b="1" dirty="0" smtClean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. </a:t>
            </a:r>
            <a:r>
              <a:rPr lang="en-US" sz="800" b="1" dirty="0">
                <a:solidFill>
                  <a:schemeClr val="bg2"/>
                </a:solidFill>
                <a:latin typeface="Calibri"/>
                <a:ea typeface="+mn-ea"/>
                <a:cs typeface="Calibri"/>
              </a:rPr>
              <a:t>All Rights Reserved.</a:t>
            </a:r>
          </a:p>
        </p:txBody>
      </p:sp>
      <p:cxnSp>
        <p:nvCxnSpPr>
          <p:cNvPr id="3" name="Straight Connector 2"/>
          <p:cNvCxnSpPr/>
          <p:nvPr userDrawn="1"/>
        </p:nvCxnSpPr>
        <p:spPr bwMode="auto">
          <a:xfrm>
            <a:off x="304800" y="1143000"/>
            <a:ext cx="8382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33517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B-BIC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148168" y="354759"/>
            <a:ext cx="767232" cy="545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buClr>
          <a:srgbClr val="000066"/>
        </a:buClr>
        <a:defRPr sz="2800" b="1">
          <a:solidFill>
            <a:srgbClr val="335171"/>
          </a:solidFill>
          <a:latin typeface="Calibri"/>
          <a:ea typeface="+mj-ea"/>
          <a:cs typeface="Calibri"/>
        </a:defRPr>
      </a:lvl1pPr>
      <a:lvl2pPr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buClr>
          <a:srgbClr val="000066"/>
        </a:buClr>
        <a:defRPr sz="2200" b="1">
          <a:solidFill>
            <a:srgbClr val="003399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ts val="900"/>
        </a:spcBef>
        <a:spcAft>
          <a:spcPct val="0"/>
        </a:spcAft>
        <a:buClr>
          <a:srgbClr val="003399"/>
        </a:buClr>
        <a:buFont typeface="Arial"/>
        <a:buChar char="•"/>
        <a:defRPr sz="2400" b="0">
          <a:solidFill>
            <a:srgbClr val="335171"/>
          </a:solidFill>
          <a:latin typeface="Calibri"/>
          <a:ea typeface="+mn-ea"/>
          <a:cs typeface="Calibri"/>
        </a:defRPr>
      </a:lvl1pPr>
      <a:lvl2pPr marL="742950" indent="-285750" algn="l" rtl="0" fontAlgn="base">
        <a:spcBef>
          <a:spcPts val="900"/>
        </a:spcBef>
        <a:spcAft>
          <a:spcPct val="0"/>
        </a:spcAft>
        <a:buClr>
          <a:srgbClr val="003399"/>
        </a:buClr>
        <a:buFont typeface="Times" pitchFamily="18" charset="0"/>
        <a:buChar char="•"/>
        <a:defRPr sz="2000">
          <a:solidFill>
            <a:srgbClr val="335171"/>
          </a:solidFill>
          <a:latin typeface="Calibri"/>
          <a:ea typeface="+mn-ea"/>
          <a:cs typeface="Calibri"/>
        </a:defRPr>
      </a:lvl2pPr>
      <a:lvl3pPr marL="1143000" indent="-228600" algn="l" rtl="0" fontAlgn="base">
        <a:spcBef>
          <a:spcPts val="900"/>
        </a:spcBef>
        <a:spcAft>
          <a:spcPct val="0"/>
        </a:spcAft>
        <a:buClr>
          <a:srgbClr val="003399"/>
        </a:buClr>
        <a:buFont typeface="Arial"/>
        <a:buChar char="–"/>
        <a:defRPr sz="1800">
          <a:solidFill>
            <a:srgbClr val="335171"/>
          </a:solidFill>
          <a:latin typeface="Calibri"/>
          <a:ea typeface="+mn-ea"/>
          <a:cs typeface="Calibri"/>
        </a:defRPr>
      </a:lvl3pPr>
      <a:lvl4pPr marL="1709738" indent="-338138" algn="l" rtl="0" fontAlgn="base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buChar char="q"/>
        <a:defRPr sz="1200">
          <a:solidFill>
            <a:srgbClr val="335171"/>
          </a:solidFill>
          <a:latin typeface="Calibri"/>
          <a:ea typeface="+mn-ea"/>
          <a:cs typeface="Calibri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CC"/>
        </a:buClr>
        <a:buFont typeface="Wingdings" pitchFamily="2" charset="2"/>
        <a:buChar char="§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Biomedical Innovation Center (B-BIC)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NewSky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5182" y="1374289"/>
            <a:ext cx="7273636" cy="1673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0561" y="3429000"/>
            <a:ext cx="876287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0"/>
              </a:spcBef>
            </a:pPr>
            <a:r>
              <a:rPr lang="en-US" sz="2000" b="0" dirty="0">
                <a:solidFill>
                  <a:srgbClr val="335171"/>
                </a:solidFill>
                <a:latin typeface="Calibri"/>
                <a:cs typeface="Calibri"/>
              </a:rPr>
              <a:t>A </a:t>
            </a: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unique consortium </a:t>
            </a:r>
            <a:r>
              <a:rPr lang="en-US" sz="2000" b="0" dirty="0">
                <a:solidFill>
                  <a:srgbClr val="335171"/>
                </a:solidFill>
                <a:latin typeface="Calibri"/>
                <a:cs typeface="Calibri"/>
              </a:rPr>
              <a:t>of academia, </a:t>
            </a: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government,</a:t>
            </a:r>
            <a:r>
              <a:rPr lang="en-US" sz="2000" b="0" dirty="0">
                <a:solidFill>
                  <a:srgbClr val="335171"/>
                </a:solidFill>
                <a:latin typeface="Calibri"/>
                <a:cs typeface="Calibri"/>
              </a:rPr>
              <a:t> non-profits</a:t>
            </a: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,</a:t>
            </a:r>
            <a:b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</a:b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industry, and venture capital</a:t>
            </a:r>
          </a:p>
          <a:p>
            <a:pPr algn="ctr">
              <a:lnSpc>
                <a:spcPct val="130000"/>
              </a:lnSpc>
              <a:spcBef>
                <a:spcPts val="3000"/>
              </a:spcBef>
            </a:pPr>
            <a:endParaRPr lang="en-US" sz="2000" b="0" dirty="0" smtClean="0">
              <a:solidFill>
                <a:srgbClr val="335171"/>
              </a:solidFill>
              <a:latin typeface="Calibri"/>
              <a:cs typeface="Calibri"/>
            </a:endParaRPr>
          </a:p>
          <a:p>
            <a:pPr algn="ctr">
              <a:lnSpc>
                <a:spcPct val="130000"/>
              </a:lnSpc>
              <a:spcBef>
                <a:spcPts val="3000"/>
              </a:spcBef>
            </a:pPr>
            <a:r>
              <a:rPr lang="en-US" b="0" i="1" dirty="0" smtClean="0">
                <a:solidFill>
                  <a:srgbClr val="335171"/>
                </a:solidFill>
                <a:latin typeface="Calibri"/>
                <a:cs typeface="Calibri"/>
              </a:rPr>
              <a:t>PIs: Joe Loscalzo, MD, PhD, BWH ; John Parrish, MD, MGH &amp; CIMIT ; David Golan, MD</a:t>
            </a:r>
            <a:r>
              <a:rPr lang="en-US" b="0" i="1" dirty="0">
                <a:solidFill>
                  <a:srgbClr val="335171"/>
                </a:solidFill>
                <a:latin typeface="Calibri"/>
                <a:cs typeface="Calibri"/>
              </a:rPr>
              <a:t>, PhD, </a:t>
            </a:r>
            <a:r>
              <a:rPr lang="en-US" b="0" i="1" dirty="0" smtClean="0">
                <a:solidFill>
                  <a:srgbClr val="335171"/>
                </a:solidFill>
                <a:latin typeface="Calibri"/>
                <a:cs typeface="Calibri"/>
              </a:rPr>
              <a:t>HMS</a:t>
            </a:r>
            <a:endParaRPr lang="en-US" sz="1800" b="0" i="1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60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Engaged with B-BIC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Contact B</a:t>
            </a:r>
            <a:r>
              <a:rPr lang="en-US" sz="2800" dirty="0"/>
              <a:t>-BIC resources</a:t>
            </a:r>
            <a:r>
              <a:rPr lang="en-US" sz="2800" dirty="0" smtClean="0"/>
              <a:t>:</a:t>
            </a:r>
          </a:p>
          <a:p>
            <a:pPr marL="0" indent="0" algn="ctr">
              <a:buNone/>
            </a:pPr>
            <a:r>
              <a:rPr lang="en-US" sz="2800" i="1" dirty="0" smtClean="0"/>
              <a:t>Site Miner, Domain Expert, Lesley Watts or Paul Tessier</a:t>
            </a:r>
          </a:p>
          <a:p>
            <a:pPr marL="0" indent="0" algn="ctr">
              <a:buNone/>
            </a:pPr>
            <a:r>
              <a:rPr lang="en-US" sz="2800" i="1" dirty="0" smtClean="0"/>
              <a:t>(contact info on web site)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Submit pre-proposal:</a:t>
            </a:r>
          </a:p>
          <a:p>
            <a:pPr marL="0" indent="0" algn="ctr">
              <a:buNone/>
            </a:pPr>
            <a:r>
              <a:rPr lang="en-US" sz="2800" i="1" dirty="0" smtClean="0"/>
              <a:t>Work with B-BIC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2848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Engaged with B-BIC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1344416" y="1676400"/>
            <a:ext cx="1676401" cy="806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813" r="1250" b="4297"/>
          <a:stretch>
            <a:fillRect/>
          </a:stretch>
        </p:blipFill>
        <p:spPr bwMode="auto">
          <a:xfrm>
            <a:off x="495300" y="1219201"/>
            <a:ext cx="8153400" cy="531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856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Biomedical Innovation Center (B-BIC)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0561" y="3453998"/>
            <a:ext cx="8762878" cy="1880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0"/>
              </a:spcBef>
            </a:pP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Supports academic investigators developing devices, diagnostics, and</a:t>
            </a:r>
            <a:b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</a:b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therapeutics addressing</a:t>
            </a:r>
            <a:r>
              <a:rPr lang="en-US" sz="2000" b="0" dirty="0">
                <a:solidFill>
                  <a:srgbClr val="335171"/>
                </a:solidFill>
                <a:latin typeface="Calibri"/>
                <a:cs typeface="Calibri"/>
              </a:rPr>
              <a:t> </a:t>
            </a: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heart, lung, blood and sleep disorders</a:t>
            </a:r>
          </a:p>
          <a:p>
            <a:pPr algn="ctr">
              <a:lnSpc>
                <a:spcPct val="130000"/>
              </a:lnSpc>
              <a:spcBef>
                <a:spcPts val="5000"/>
              </a:spcBef>
            </a:pPr>
            <a:r>
              <a:rPr lang="en-US" sz="1800" b="0" dirty="0" smtClean="0">
                <a:solidFill>
                  <a:srgbClr val="335171"/>
                </a:solidFill>
                <a:latin typeface="Calibri"/>
                <a:cs typeface="Calibri"/>
              </a:rPr>
              <a:t>An NIH </a:t>
            </a:r>
            <a:r>
              <a:rPr lang="en-US" sz="1800" b="0" dirty="0">
                <a:solidFill>
                  <a:srgbClr val="335171"/>
                </a:solidFill>
                <a:latin typeface="Calibri"/>
                <a:cs typeface="Calibri"/>
              </a:rPr>
              <a:t>National Center for Accelerated Innovation (NCAI</a:t>
            </a:r>
            <a:r>
              <a:rPr lang="en-US" sz="1800" b="0" dirty="0" smtClean="0">
                <a:solidFill>
                  <a:srgbClr val="335171"/>
                </a:solidFill>
                <a:latin typeface="Calibri"/>
                <a:cs typeface="Calibri"/>
              </a:rPr>
              <a:t>)</a:t>
            </a:r>
            <a:endParaRPr lang="en-US" sz="1800" b="0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MGH exterior_entrance_698x248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62526" y="1384968"/>
            <a:ext cx="7218948" cy="16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68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B-BIC Is Focused on Commercialization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8874" y="3466237"/>
            <a:ext cx="7966253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3000"/>
              </a:spcBef>
            </a:pP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Accelerates translational research, and address gaps in early-stage funding, access to external resources/expertise, and commercialization skills</a:t>
            </a:r>
            <a:endParaRPr lang="en-US" sz="2000" b="0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79655" y="5164710"/>
            <a:ext cx="11921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 smtClean="0">
                <a:solidFill>
                  <a:srgbClr val="335171"/>
                </a:solidFill>
                <a:latin typeface="Calibri"/>
                <a:cs typeface="Calibri"/>
              </a:rPr>
              <a:t>Academia</a:t>
            </a:r>
            <a:endParaRPr lang="en-US" sz="1400" i="1" dirty="0" smtClean="0">
              <a:solidFill>
                <a:srgbClr val="335171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0779" y="5164710"/>
            <a:ext cx="17454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1" dirty="0" smtClean="0">
                <a:solidFill>
                  <a:srgbClr val="335171"/>
                </a:solidFill>
                <a:latin typeface="Calibri"/>
                <a:cs typeface="Calibri"/>
              </a:rPr>
              <a:t>Commercial Sector</a:t>
            </a:r>
            <a:endParaRPr lang="en-US" sz="1400" i="1" dirty="0" smtClean="0">
              <a:solidFill>
                <a:srgbClr val="335171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53832" y="4876800"/>
            <a:ext cx="2913568" cy="1232621"/>
            <a:chOff x="2667000" y="5091979"/>
            <a:chExt cx="2913568" cy="1232621"/>
          </a:xfrm>
        </p:grpSpPr>
        <p:pic>
          <p:nvPicPr>
            <p:cNvPr id="15" name="Picture 14" descr="B-BIC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667000" y="5091979"/>
              <a:ext cx="2913568" cy="9135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537305" y="5862935"/>
              <a:ext cx="119214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B</a:t>
              </a:r>
              <a:r>
                <a:rPr lang="en-US" sz="1200" b="0" i="1" dirty="0">
                  <a:solidFill>
                    <a:srgbClr val="335171"/>
                  </a:solidFill>
                  <a:latin typeface="Calibri"/>
                  <a:cs typeface="Calibri"/>
                </a:rPr>
                <a:t>-BIC </a:t>
              </a:r>
              <a:r>
                <a:rPr lang="en-US" sz="12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Activities</a:t>
              </a:r>
            </a:p>
            <a:p>
              <a:pPr algn="ctr"/>
              <a:r>
                <a:rPr lang="en-US" sz="12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&amp; Partnerships</a:t>
              </a:r>
            </a:p>
          </p:txBody>
        </p:sp>
      </p:grpSp>
      <p:pic>
        <p:nvPicPr>
          <p:cNvPr id="18" name="Picture 17" descr="NewSkyli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35182" y="1374289"/>
            <a:ext cx="7273636" cy="167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507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848600" cy="609600"/>
          </a:xfrm>
        </p:spPr>
        <p:txBody>
          <a:bodyPr/>
          <a:lstStyle/>
          <a:p>
            <a:r>
              <a:rPr lang="en-US" dirty="0" smtClean="0"/>
              <a:t>B-BIC Provides Significant Support to Investigators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28264" y="1447800"/>
            <a:ext cx="6815075" cy="1070806"/>
            <a:chOff x="1128264" y="1524000"/>
            <a:chExt cx="6815075" cy="1070806"/>
          </a:xfrm>
        </p:grpSpPr>
        <p:sp>
          <p:nvSpPr>
            <p:cNvPr id="9" name="Rectangle 8"/>
            <p:cNvSpPr/>
            <p:nvPr/>
          </p:nvSpPr>
          <p:spPr>
            <a:xfrm>
              <a:off x="1128264" y="1524000"/>
              <a:ext cx="2000584" cy="1070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20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PILOT </a:t>
              </a:r>
              <a:r>
                <a:rPr lang="en-US" sz="12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grant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Up to $50,000 plus overhead,</a:t>
              </a:r>
              <a:b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</a:b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Proof-of-concept, 1 year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Rolling submission</a:t>
              </a:r>
              <a:endParaRPr lang="en-US" sz="1100" i="1" dirty="0" smtClean="0">
                <a:solidFill>
                  <a:srgbClr val="335171"/>
                </a:solidFill>
                <a:latin typeface="Calibri"/>
                <a:cs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42755" y="1524000"/>
              <a:ext cx="2000584" cy="1070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20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DRIVE </a:t>
              </a:r>
              <a:r>
                <a:rPr lang="en-US" sz="12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grant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Up to $200,000 plus overhead,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>
                  <a:solidFill>
                    <a:srgbClr val="335171"/>
                  </a:solidFill>
                  <a:latin typeface="Calibri"/>
                  <a:cs typeface="Calibri"/>
                </a:rPr>
                <a:t>P</a:t>
              </a: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roof-of-value, 1½ - 2 yrs</a:t>
              </a:r>
              <a:b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</a:b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Rolling submission</a:t>
              </a:r>
              <a:endParaRPr lang="en-US" sz="1100" i="1" dirty="0" smtClean="0">
                <a:solidFill>
                  <a:srgbClr val="33517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934200" y="4337755"/>
            <a:ext cx="1751838" cy="667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b="0" i="1" dirty="0" smtClean="0">
                <a:solidFill>
                  <a:srgbClr val="335171"/>
                </a:solidFill>
                <a:latin typeface="Calibri"/>
                <a:cs typeface="Calibri"/>
              </a:rPr>
              <a:t>Customized education</a:t>
            </a:r>
            <a:br>
              <a:rPr lang="en-US" sz="1100" b="0" i="1" dirty="0" smtClean="0">
                <a:solidFill>
                  <a:srgbClr val="335171"/>
                </a:solidFill>
                <a:latin typeface="Calibri"/>
                <a:cs typeface="Calibri"/>
              </a:rPr>
            </a:br>
            <a:r>
              <a:rPr lang="en-US" sz="1100" b="0" i="1" dirty="0" smtClean="0">
                <a:solidFill>
                  <a:srgbClr val="335171"/>
                </a:solidFill>
                <a:latin typeface="Calibri"/>
                <a:cs typeface="Calibri"/>
              </a:rPr>
              <a:t>for individuals; Broad education for all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762" y="4337755"/>
            <a:ext cx="1751838" cy="86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100" b="0" i="1" dirty="0">
                <a:solidFill>
                  <a:srgbClr val="335171"/>
                </a:solidFill>
                <a:latin typeface="Calibri"/>
                <a:cs typeface="Calibri"/>
              </a:rPr>
              <a:t>C</a:t>
            </a:r>
            <a:r>
              <a:rPr lang="en-US" sz="1100" b="0" i="1" dirty="0" smtClean="0">
                <a:solidFill>
                  <a:srgbClr val="335171"/>
                </a:solidFill>
                <a:latin typeface="Calibri"/>
                <a:cs typeface="Calibri"/>
              </a:rPr>
              <a:t>ustomized milestone &amp; critical path development; Commercialization &amp; IP strategies &amp; tactics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0" y="1676400"/>
            <a:ext cx="8305800" cy="4267200"/>
            <a:chOff x="381000" y="1676400"/>
            <a:chExt cx="8305800" cy="4267200"/>
          </a:xfrm>
        </p:grpSpPr>
        <p:sp>
          <p:nvSpPr>
            <p:cNvPr id="17" name="Oval 16"/>
            <p:cNvSpPr/>
            <p:nvPr/>
          </p:nvSpPr>
          <p:spPr>
            <a:xfrm>
              <a:off x="1857454" y="1950719"/>
              <a:ext cx="5352893" cy="3688081"/>
            </a:xfrm>
            <a:prstGeom prst="ellipse">
              <a:avLst/>
            </a:prstGeom>
            <a:noFill/>
            <a:ln>
              <a:solidFill>
                <a:srgbClr val="33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81000" y="3429000"/>
              <a:ext cx="1952232" cy="881653"/>
            </a:xfrm>
            <a:prstGeom prst="ellipse">
              <a:avLst/>
            </a:prstGeom>
            <a:solidFill>
              <a:srgbClr val="335171"/>
            </a:solidFill>
            <a:ln>
              <a:solidFill>
                <a:srgbClr val="33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Project Management, Coaching</a:t>
              </a:r>
              <a:endParaRPr lang="en-US" b="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734568" y="3429000"/>
              <a:ext cx="1952232" cy="881653"/>
            </a:xfrm>
            <a:prstGeom prst="ellipse">
              <a:avLst/>
            </a:prstGeom>
            <a:solidFill>
              <a:srgbClr val="335171"/>
            </a:solidFill>
            <a:ln>
              <a:solidFill>
                <a:srgbClr val="33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Skills Development</a:t>
              </a:r>
              <a:endParaRPr lang="en-US" b="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57784" y="1676400"/>
              <a:ext cx="1952232" cy="801503"/>
            </a:xfrm>
            <a:prstGeom prst="ellipse">
              <a:avLst/>
            </a:prstGeom>
            <a:solidFill>
              <a:srgbClr val="335171"/>
            </a:solidFill>
            <a:ln>
              <a:solidFill>
                <a:srgbClr val="33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Grant Funding</a:t>
              </a:r>
              <a:endParaRPr lang="en-US" b="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557784" y="5142097"/>
              <a:ext cx="1952232" cy="801503"/>
            </a:xfrm>
            <a:prstGeom prst="ellipse">
              <a:avLst/>
            </a:prstGeom>
            <a:solidFill>
              <a:srgbClr val="335171"/>
            </a:solidFill>
            <a:ln>
              <a:solidFill>
                <a:srgbClr val="335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0" dirty="0" smtClean="0">
                  <a:solidFill>
                    <a:schemeClr val="bg1"/>
                  </a:solidFill>
                  <a:latin typeface="Calibri"/>
                  <a:ea typeface="ＭＳ Ｐゴシック" charset="0"/>
                  <a:cs typeface="Calibri"/>
                </a:rPr>
                <a:t>External Partnering</a:t>
              </a:r>
              <a:endParaRPr lang="en-US" b="0" dirty="0">
                <a:solidFill>
                  <a:schemeClr val="bg1"/>
                </a:solidFill>
                <a:latin typeface="Calibri"/>
                <a:ea typeface="ＭＳ Ｐゴシック" charset="0"/>
                <a:cs typeface="Calibri"/>
              </a:endParaRPr>
            </a:p>
          </p:txBody>
        </p:sp>
        <p:pic>
          <p:nvPicPr>
            <p:cNvPr id="14" name="Picture 13" descr="B-BIC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579614" y="3048000"/>
              <a:ext cx="1990005" cy="141502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372287" y="5868346"/>
            <a:ext cx="4399426" cy="491878"/>
            <a:chOff x="2372287" y="1524000"/>
            <a:chExt cx="4399426" cy="491878"/>
          </a:xfrm>
        </p:grpSpPr>
        <p:sp>
          <p:nvSpPr>
            <p:cNvPr id="20" name="Rectangle 19"/>
            <p:cNvSpPr/>
            <p:nvPr/>
          </p:nvSpPr>
          <p:spPr>
            <a:xfrm>
              <a:off x="2372287" y="1524000"/>
              <a:ext cx="1818713" cy="491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20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Development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FDA, CMS, USPTO, OTAC</a:t>
              </a:r>
              <a:endParaRPr lang="en-US" sz="1100" i="1" dirty="0" smtClean="0">
                <a:solidFill>
                  <a:srgbClr val="335171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53000" y="1524000"/>
              <a:ext cx="1818713" cy="4918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20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Commercialization</a:t>
              </a:r>
            </a:p>
            <a:p>
              <a:pPr algn="ctr">
                <a:lnSpc>
                  <a:spcPct val="114000"/>
                </a:lnSpc>
              </a:pPr>
              <a:r>
                <a:rPr lang="en-US" sz="1100" b="0" i="1" dirty="0" smtClean="0">
                  <a:solidFill>
                    <a:srgbClr val="335171"/>
                  </a:solidFill>
                  <a:latin typeface="Calibri"/>
                  <a:cs typeface="Calibri"/>
                </a:rPr>
                <a:t>Industry, Venture Capital</a:t>
              </a:r>
              <a:endParaRPr lang="en-US" sz="1100" i="1" dirty="0" smtClean="0">
                <a:solidFill>
                  <a:srgbClr val="335171"/>
                </a:solidFill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1214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4495800" y="3581400"/>
            <a:ext cx="3429000" cy="84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0" i="1" dirty="0" smtClean="0">
                <a:solidFill>
                  <a:schemeClr val="accent2"/>
                </a:solidFill>
                <a:latin typeface="Calibri"/>
                <a:cs typeface="Calibri"/>
              </a:rPr>
              <a:t>PM</a:t>
            </a:r>
            <a:r>
              <a:rPr lang="en-US" sz="4400" b="0" i="1" dirty="0" smtClean="0">
                <a:solidFill>
                  <a:srgbClr val="335171"/>
                </a:solidFill>
                <a:latin typeface="Calibri"/>
                <a:cs typeface="Calibri"/>
              </a:rPr>
              <a:t> </a:t>
            </a:r>
            <a:r>
              <a:rPr lang="en-US" sz="4400" b="0" i="1" dirty="0" smtClean="0">
                <a:solidFill>
                  <a:schemeClr val="bg2"/>
                </a:solidFill>
                <a:latin typeface="Calibri"/>
                <a:cs typeface="Calibri"/>
              </a:rPr>
              <a:t>=</a:t>
            </a:r>
            <a:r>
              <a:rPr lang="en-US" sz="4400" b="0" i="1" dirty="0" smtClean="0">
                <a:solidFill>
                  <a:srgbClr val="335171"/>
                </a:solidFill>
                <a:latin typeface="Calibri"/>
                <a:cs typeface="Calibri"/>
              </a:rPr>
              <a:t>        </a:t>
            </a:r>
            <a:r>
              <a:rPr lang="en-US" sz="4400" b="0" i="1" dirty="0" smtClean="0">
                <a:solidFill>
                  <a:srgbClr val="808080"/>
                </a:solidFill>
                <a:latin typeface="Calibri"/>
                <a:cs typeface="Calibri"/>
              </a:rPr>
              <a:t>=</a:t>
            </a:r>
            <a:r>
              <a:rPr lang="en-US" sz="4400" b="0" i="1" dirty="0" smtClean="0">
                <a:solidFill>
                  <a:srgbClr val="335171"/>
                </a:solidFill>
                <a:latin typeface="Calibri"/>
                <a:cs typeface="Calibri"/>
              </a:rPr>
              <a:t> </a:t>
            </a:r>
            <a:r>
              <a:rPr lang="en-US" sz="4400" b="0" i="1" dirty="0" smtClean="0">
                <a:solidFill>
                  <a:srgbClr val="333399"/>
                </a:solidFill>
                <a:latin typeface="Calibri"/>
                <a:cs typeface="Calibri"/>
              </a:rPr>
              <a:t>SD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3581400"/>
            <a:ext cx="2362200" cy="84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0" i="1" dirty="0" err="1" smtClean="0">
                <a:latin typeface="Calibri"/>
                <a:cs typeface="Calibri"/>
              </a:rPr>
              <a:t>PI</a:t>
            </a:r>
            <a:r>
              <a:rPr lang="en-US" sz="4400" b="0" i="1" baseline="-25000" dirty="0" err="1" smtClean="0">
                <a:latin typeface="Calibri"/>
                <a:cs typeface="Calibri"/>
              </a:rPr>
              <a:t>t</a:t>
            </a:r>
            <a:r>
              <a:rPr lang="en-US" sz="4400" b="0" i="1" dirty="0" smtClean="0">
                <a:solidFill>
                  <a:srgbClr val="335171"/>
                </a:solidFill>
                <a:latin typeface="Calibri"/>
                <a:cs typeface="Calibri"/>
              </a:rPr>
              <a:t> </a:t>
            </a:r>
            <a:r>
              <a:rPr lang="en-US" sz="3600" b="0" i="1" dirty="0" smtClean="0">
                <a:solidFill>
                  <a:schemeClr val="bg2"/>
                </a:solidFill>
                <a:latin typeface="Calibri"/>
                <a:cs typeface="Calibri"/>
              </a:rPr>
              <a:t>+</a:t>
            </a:r>
            <a:r>
              <a:rPr lang="en-US" sz="4400" b="0" i="1" dirty="0" smtClean="0">
                <a:solidFill>
                  <a:srgbClr val="335171"/>
                </a:solidFill>
                <a:latin typeface="Calibri"/>
                <a:cs typeface="Calibri"/>
              </a:rPr>
              <a:t> BBIC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67400" y="3581400"/>
            <a:ext cx="990600" cy="848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0" i="1" dirty="0" err="1" smtClean="0">
                <a:solidFill>
                  <a:srgbClr val="008000"/>
                </a:solidFill>
                <a:latin typeface="Calibri"/>
                <a:cs typeface="Calibri"/>
              </a:rPr>
              <a:t>fPI</a:t>
            </a:r>
            <a:r>
              <a:rPr lang="en-US" sz="4400" b="0" i="1" baseline="-25000" dirty="0" err="1" smtClean="0">
                <a:solidFill>
                  <a:srgbClr val="008000"/>
                </a:solidFill>
                <a:latin typeface="Calibri"/>
                <a:cs typeface="Calibri"/>
              </a:rPr>
              <a:t>t</a:t>
            </a:r>
            <a:endParaRPr lang="en-US" sz="4400" b="0" i="1" dirty="0" smtClean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352800" y="2483888"/>
            <a:ext cx="5715000" cy="2987156"/>
            <a:chOff x="3429000" y="2667000"/>
            <a:chExt cx="5715000" cy="2987156"/>
          </a:xfrm>
        </p:grpSpPr>
        <p:sp>
          <p:nvSpPr>
            <p:cNvPr id="25" name="Rectangle 24"/>
            <p:cNvSpPr/>
            <p:nvPr/>
          </p:nvSpPr>
          <p:spPr>
            <a:xfrm>
              <a:off x="3429000" y="3799763"/>
              <a:ext cx="1219200" cy="848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4400" b="0" i="1" dirty="0" smtClean="0">
                  <a:solidFill>
                    <a:srgbClr val="FF6600"/>
                  </a:solidFill>
                  <a:latin typeface="Calibri"/>
                  <a:cs typeface="Calibri"/>
                </a:rPr>
                <a:t>Co </a:t>
              </a:r>
              <a:r>
                <a:rPr lang="en-US" sz="4400" b="0" i="1" dirty="0" smtClean="0">
                  <a:solidFill>
                    <a:schemeClr val="bg2"/>
                  </a:solidFill>
                  <a:latin typeface="Calibri"/>
                  <a:cs typeface="Calibri"/>
                </a:rPr>
                <a:t>–</a:t>
              </a:r>
              <a:r>
                <a:rPr lang="en-US" sz="4400" b="0" i="1" dirty="0" smtClean="0">
                  <a:solidFill>
                    <a:srgbClr val="FF6600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848600" y="3749156"/>
              <a:ext cx="1295400" cy="8484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4400" b="0" i="1" dirty="0" smtClean="0">
                  <a:solidFill>
                    <a:srgbClr val="808080"/>
                  </a:solidFill>
                  <a:latin typeface="Calibri"/>
                  <a:cs typeface="Calibri"/>
                </a:rPr>
                <a:t>–</a:t>
              </a:r>
              <a:r>
                <a:rPr lang="en-US" sz="4400" b="0" i="1" dirty="0" smtClean="0">
                  <a:solidFill>
                    <a:srgbClr val="FF6600"/>
                  </a:solidFill>
                  <a:latin typeface="Calibri"/>
                  <a:cs typeface="Calibri"/>
                </a:rPr>
                <a:t> Co 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933363" y="2667000"/>
              <a:ext cx="924637" cy="1310756"/>
              <a:chOff x="2819400" y="3494963"/>
              <a:chExt cx="924637" cy="1310756"/>
            </a:xfrm>
          </p:grpSpPr>
          <p:sp>
            <p:nvSpPr>
              <p:cNvPr id="28" name="Rectangle 27"/>
              <p:cNvSpPr/>
              <p:nvPr/>
            </p:nvSpPr>
            <p:spPr>
              <a:xfrm rot="5400000">
                <a:off x="3053119" y="4114800"/>
                <a:ext cx="533400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0" i="1" dirty="0" smtClean="0">
                    <a:solidFill>
                      <a:srgbClr val="808080"/>
                    </a:solidFill>
                    <a:latin typeface="Calibri"/>
                    <a:cs typeface="Calibri"/>
                  </a:rPr>
                  <a:t>–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819400" y="3494963"/>
                <a:ext cx="838200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0" i="1" dirty="0" smtClean="0">
                    <a:solidFill>
                      <a:srgbClr val="FF6600"/>
                    </a:solidFill>
                    <a:latin typeface="Calibri"/>
                    <a:cs typeface="Calibri"/>
                  </a:rPr>
                  <a:t>Co </a:t>
                </a: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943600" y="4587356"/>
              <a:ext cx="914400" cy="1066800"/>
              <a:chOff x="5943600" y="3581400"/>
              <a:chExt cx="914400" cy="1066800"/>
            </a:xfrm>
          </p:grpSpPr>
          <p:sp>
            <p:nvSpPr>
              <p:cNvPr id="33" name="Rectangle 32"/>
              <p:cNvSpPr/>
              <p:nvPr/>
            </p:nvSpPr>
            <p:spPr>
              <a:xfrm rot="5400000">
                <a:off x="6167082" y="3423881"/>
                <a:ext cx="533400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0" i="1" dirty="0" smtClean="0">
                    <a:solidFill>
                      <a:srgbClr val="808080"/>
                    </a:solidFill>
                    <a:latin typeface="Calibri"/>
                    <a:cs typeface="Calibri"/>
                  </a:rPr>
                  <a:t>–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943600" y="3799763"/>
                <a:ext cx="838200" cy="848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400" b="0" i="1" dirty="0" smtClean="0">
                    <a:solidFill>
                      <a:srgbClr val="FF6600"/>
                    </a:solidFill>
                    <a:latin typeface="Calibri"/>
                    <a:cs typeface="Calibri"/>
                  </a:rPr>
                  <a:t>Co 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588874" y="1478498"/>
            <a:ext cx="7966253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ts val="3600"/>
              </a:spcBef>
            </a:pP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A more scientific framework…</a:t>
            </a:r>
            <a:endParaRPr lang="en-US" sz="2000" b="0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286000" y="4114800"/>
            <a:ext cx="1302546" cy="670444"/>
            <a:chOff x="2362200" y="4282556"/>
            <a:chExt cx="1302546" cy="670444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2743200" y="4282556"/>
              <a:ext cx="609600" cy="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2362200" y="4429780"/>
              <a:ext cx="13025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0"/>
                </a:spcBef>
              </a:pPr>
              <a:r>
                <a:rPr lang="en-US" sz="1400" b="0" i="1" dirty="0" smtClean="0">
                  <a:solidFill>
                    <a:srgbClr val="808080"/>
                  </a:solidFill>
                  <a:latin typeface="Calibri"/>
                  <a:cs typeface="Calibri"/>
                </a:rPr>
                <a:t>Energy,</a:t>
              </a:r>
            </a:p>
            <a:p>
              <a:pPr algn="ctr">
                <a:spcBef>
                  <a:spcPts val="0"/>
                </a:spcBef>
              </a:pPr>
              <a:r>
                <a:rPr lang="en-US" sz="1400" b="0" i="1" dirty="0" smtClean="0">
                  <a:solidFill>
                    <a:srgbClr val="808080"/>
                  </a:solidFill>
                  <a:latin typeface="Calibri"/>
                  <a:cs typeface="Calibri"/>
                </a:rPr>
                <a:t>Time</a:t>
              </a:r>
              <a:endParaRPr lang="en-US" sz="1400" b="0" i="1" dirty="0">
                <a:solidFill>
                  <a:srgbClr val="80808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7924800" y="228600"/>
            <a:ext cx="10668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61763" y="2499244"/>
            <a:ext cx="3363037" cy="2987156"/>
            <a:chOff x="4637963" y="2209800"/>
            <a:chExt cx="3363037" cy="2987156"/>
          </a:xfrm>
        </p:grpSpPr>
        <p:grpSp>
          <p:nvGrpSpPr>
            <p:cNvPr id="20" name="Group 19"/>
            <p:cNvGrpSpPr/>
            <p:nvPr/>
          </p:nvGrpSpPr>
          <p:grpSpPr>
            <a:xfrm>
              <a:off x="4637963" y="2209800"/>
              <a:ext cx="924637" cy="2987156"/>
              <a:chOff x="5933363" y="2667000"/>
              <a:chExt cx="924637" cy="2987156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933363" y="2667000"/>
                <a:ext cx="924637" cy="1310756"/>
                <a:chOff x="2819400" y="3494963"/>
                <a:chExt cx="924637" cy="1310756"/>
              </a:xfrm>
            </p:grpSpPr>
            <p:sp>
              <p:nvSpPr>
                <p:cNvPr id="40" name="Rectangle 39"/>
                <p:cNvSpPr/>
                <p:nvPr/>
              </p:nvSpPr>
              <p:spPr>
                <a:xfrm rot="5400000">
                  <a:off x="3053119" y="4114800"/>
                  <a:ext cx="5334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808080"/>
                      </a:solidFill>
                      <a:latin typeface="Calibri"/>
                      <a:cs typeface="Calibri"/>
                    </a:rPr>
                    <a:t>–</a:t>
                  </a:r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2819400" y="3494963"/>
                  <a:ext cx="8382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9900FF"/>
                      </a:solidFill>
                      <a:latin typeface="Calibri"/>
                      <a:cs typeface="Calibri"/>
                    </a:rPr>
                    <a:t>EP</a:t>
                  </a:r>
                  <a:r>
                    <a:rPr lang="en-US" sz="4400" b="0" i="1" dirty="0" smtClean="0">
                      <a:solidFill>
                        <a:srgbClr val="FF6600"/>
                      </a:solidFill>
                      <a:latin typeface="Calibri"/>
                      <a:cs typeface="Calibri"/>
                    </a:rPr>
                    <a:t> 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5943600" y="4587356"/>
                <a:ext cx="914400" cy="1066800"/>
                <a:chOff x="5943600" y="3581400"/>
                <a:chExt cx="914400" cy="10668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 rot="5400000">
                  <a:off x="6167082" y="3423881"/>
                  <a:ext cx="5334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808080"/>
                      </a:solidFill>
                      <a:latin typeface="Calibri"/>
                      <a:cs typeface="Calibri"/>
                    </a:rPr>
                    <a:t>–</a:t>
                  </a: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943600" y="3799763"/>
                  <a:ext cx="8382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9900FF"/>
                      </a:solidFill>
                      <a:latin typeface="Calibri"/>
                      <a:cs typeface="Calibri"/>
                    </a:rPr>
                    <a:t>EP</a:t>
                  </a:r>
                  <a:endParaRPr lang="en-US" sz="4400" b="0" i="1" dirty="0" smtClean="0">
                    <a:solidFill>
                      <a:srgbClr val="FF6600"/>
                    </a:solidFill>
                    <a:latin typeface="Calibri"/>
                    <a:cs typeface="Calibri"/>
                  </a:endParaRPr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7076363" y="2209800"/>
              <a:ext cx="924637" cy="2987156"/>
              <a:chOff x="5933363" y="2667000"/>
              <a:chExt cx="924637" cy="2987156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5933363" y="2667000"/>
                <a:ext cx="924637" cy="1310756"/>
                <a:chOff x="2819400" y="3494963"/>
                <a:chExt cx="924637" cy="1310756"/>
              </a:xfrm>
            </p:grpSpPr>
            <p:sp>
              <p:nvSpPr>
                <p:cNvPr id="47" name="Rectangle 46"/>
                <p:cNvSpPr/>
                <p:nvPr/>
              </p:nvSpPr>
              <p:spPr>
                <a:xfrm rot="5400000">
                  <a:off x="3053119" y="4114800"/>
                  <a:ext cx="5334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808080"/>
                      </a:solidFill>
                      <a:latin typeface="Calibri"/>
                      <a:cs typeface="Calibri"/>
                    </a:rPr>
                    <a:t>–</a:t>
                  </a: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2819400" y="3494963"/>
                  <a:ext cx="8382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9900FF"/>
                      </a:solidFill>
                      <a:latin typeface="Calibri"/>
                      <a:cs typeface="Calibri"/>
                    </a:rPr>
                    <a:t>EP</a:t>
                  </a: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943600" y="4587356"/>
                <a:ext cx="914400" cy="1066800"/>
                <a:chOff x="5943600" y="3581400"/>
                <a:chExt cx="914400" cy="10668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 rot="5400000">
                  <a:off x="6167082" y="3423881"/>
                  <a:ext cx="5334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808080"/>
                      </a:solidFill>
                      <a:latin typeface="Calibri"/>
                      <a:cs typeface="Calibri"/>
                    </a:rPr>
                    <a:t>–</a:t>
                  </a: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943600" y="3799763"/>
                  <a:ext cx="838200" cy="84843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4400" b="0" i="1" dirty="0" smtClean="0">
                      <a:solidFill>
                        <a:srgbClr val="9900FF"/>
                      </a:solidFill>
                      <a:latin typeface="Calibri"/>
                      <a:cs typeface="Calibri"/>
                    </a:rPr>
                    <a:t>EP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96008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B-BIC Grant </a:t>
            </a:r>
            <a:r>
              <a:rPr lang="en-US" dirty="0"/>
              <a:t>Recipients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 smtClean="0"/>
              <a:t>A Blood Coagulation Sensor for Point of Care Use</a:t>
            </a:r>
          </a:p>
          <a:p>
            <a:pPr marL="0" indent="0">
              <a:buNone/>
            </a:pPr>
            <a:r>
              <a:rPr lang="en-US" sz="2000" dirty="0" smtClean="0"/>
              <a:t>Seemantini Nadkarni, PhD, Wellman Center, Massachusetts General Hosp.</a:t>
            </a:r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A Biomimetic Human Platelet Bioreactor</a:t>
            </a:r>
          </a:p>
          <a:p>
            <a:pPr marL="0" indent="0">
              <a:buNone/>
            </a:pPr>
            <a:r>
              <a:rPr lang="en-US" sz="2000" dirty="0" smtClean="0"/>
              <a:t>Jonathan </a:t>
            </a:r>
            <a:r>
              <a:rPr lang="en-US" sz="2000" dirty="0"/>
              <a:t>Thon, PhD, BWH, and Joseph Italiano, PhD, </a:t>
            </a:r>
            <a:r>
              <a:rPr lang="en-US" sz="2000" dirty="0" smtClean="0"/>
              <a:t>BWH</a:t>
            </a:r>
            <a:endParaRPr lang="en-US" sz="2000" dirty="0"/>
          </a:p>
          <a:p>
            <a:pPr>
              <a:spcBef>
                <a:spcPts val="300"/>
              </a:spcBef>
              <a:buNone/>
            </a:pPr>
            <a:endParaRPr lang="en-US" sz="1800" i="1" dirty="0" smtClean="0"/>
          </a:p>
          <a:p>
            <a:pPr marL="0" indent="0">
              <a:buNone/>
            </a:pPr>
            <a:r>
              <a:rPr lang="en-US" sz="1800" u="sng" dirty="0" smtClean="0"/>
              <a:t>Portable MR Device for the Pulmonary ICU</a:t>
            </a:r>
          </a:p>
          <a:p>
            <a:pPr marL="0" indent="0">
              <a:buNone/>
            </a:pPr>
            <a:r>
              <a:rPr lang="en-US" sz="1800" dirty="0" smtClean="0"/>
              <a:t>Samuel Patz, PhD, Brigham and Women’s Hospital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u="sng" dirty="0" smtClean="0"/>
              <a:t>Development of an Implantable </a:t>
            </a:r>
            <a:r>
              <a:rPr lang="en-US" sz="1800" u="sng" dirty="0" err="1" smtClean="0"/>
              <a:t>Intracardiac</a:t>
            </a:r>
            <a:r>
              <a:rPr lang="en-US" sz="1800" u="sng" dirty="0" smtClean="0"/>
              <a:t> Robotic Right Ventricular Ejection Device</a:t>
            </a:r>
          </a:p>
          <a:p>
            <a:pPr marL="0" indent="0">
              <a:buNone/>
            </a:pPr>
            <a:r>
              <a:rPr lang="en-US" sz="1800" dirty="0" smtClean="0"/>
              <a:t>Nikolay Vasilyev, MD, Boston Children’s Hospital</a:t>
            </a:r>
          </a:p>
          <a:p>
            <a:pPr>
              <a:lnSpc>
                <a:spcPct val="120000"/>
              </a:lnSpc>
              <a:spcBef>
                <a:spcPts val="300"/>
              </a:spcBef>
              <a:buNone/>
            </a:pPr>
            <a:endParaRPr lang="en-US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514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848600" cy="609600"/>
          </a:xfrm>
        </p:spPr>
        <p:txBody>
          <a:bodyPr/>
          <a:lstStyle/>
          <a:p>
            <a:r>
              <a:rPr lang="en-US" dirty="0" smtClean="0"/>
              <a:t>B-BIC Proposal Development &amp; Review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8874" y="1478498"/>
            <a:ext cx="7966253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ts val="3600"/>
              </a:spcBef>
            </a:pPr>
            <a:r>
              <a:rPr lang="en-US" sz="2000" b="0" dirty="0" smtClean="0">
                <a:solidFill>
                  <a:srgbClr val="335171"/>
                </a:solidFill>
                <a:latin typeface="Calibri"/>
                <a:cs typeface="Calibri"/>
              </a:rPr>
              <a:t>B-BIC supports investigators throughout the grant submission process</a:t>
            </a:r>
            <a:endParaRPr lang="en-US" sz="2000" b="0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  <p:sp>
        <p:nvSpPr>
          <p:cNvPr id="35" name="Flowchart: Multidocument 41"/>
          <p:cNvSpPr/>
          <p:nvPr/>
        </p:nvSpPr>
        <p:spPr>
          <a:xfrm>
            <a:off x="4953000" y="3048000"/>
            <a:ext cx="1356710" cy="882500"/>
          </a:xfrm>
          <a:prstGeom prst="flowChartMultidocument">
            <a:avLst/>
          </a:prstGeom>
          <a:solidFill>
            <a:srgbClr val="3351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 smtClean="0">
                <a:latin typeface="Calibri"/>
                <a:cs typeface="Calibri"/>
              </a:rPr>
              <a:t>Full</a:t>
            </a:r>
          </a:p>
          <a:p>
            <a:pPr algn="ctr"/>
            <a:r>
              <a:rPr lang="en-US" b="0" dirty="0" smtClean="0">
                <a:latin typeface="Calibri"/>
                <a:cs typeface="Calibri"/>
              </a:rPr>
              <a:t>Proposal</a:t>
            </a:r>
          </a:p>
          <a:p>
            <a:pPr algn="ctr"/>
            <a:endParaRPr lang="en-US" sz="700" b="0" dirty="0">
              <a:latin typeface="Calibri"/>
              <a:cs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28800" y="2743200"/>
            <a:ext cx="2590800" cy="1815882"/>
          </a:xfrm>
          <a:prstGeom prst="rect">
            <a:avLst/>
          </a:prstGeom>
          <a:noFill/>
          <a:ln w="15875">
            <a:solidFill>
              <a:srgbClr val="335171"/>
            </a:solidFill>
          </a:ln>
          <a:effectLst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400" b="0" i="1" dirty="0" smtClean="0">
                <a:solidFill>
                  <a:srgbClr val="335171"/>
                </a:solidFill>
                <a:latin typeface="Calibri"/>
                <a:cs typeface="Calibri"/>
              </a:rPr>
              <a:t>Coaching on market analysis, clinical applications, IP, commercialization, technology</a:t>
            </a:r>
          </a:p>
          <a:p>
            <a:pPr algn="ctr">
              <a:spcBef>
                <a:spcPts val="0"/>
              </a:spcBef>
            </a:pPr>
            <a:endParaRPr lang="en-US" sz="1400" b="0" i="1" dirty="0" smtClean="0">
              <a:solidFill>
                <a:srgbClr val="335171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1400" b="0" i="1" dirty="0" smtClean="0">
                <a:solidFill>
                  <a:srgbClr val="335171"/>
                </a:solidFill>
                <a:latin typeface="Calibri"/>
                <a:cs typeface="Calibri"/>
              </a:rPr>
              <a:t>Key milestones and project critical path developed</a:t>
            </a:r>
          </a:p>
          <a:p>
            <a:pPr algn="ctr">
              <a:spcBef>
                <a:spcPts val="0"/>
              </a:spcBef>
            </a:pPr>
            <a:endParaRPr lang="en-US" sz="1400" b="0" i="1" dirty="0" smtClean="0">
              <a:solidFill>
                <a:srgbClr val="335171"/>
              </a:solidFill>
              <a:latin typeface="Calibri"/>
              <a:cs typeface="Calibri"/>
            </a:endParaRPr>
          </a:p>
          <a:p>
            <a:pPr algn="ctr">
              <a:spcBef>
                <a:spcPts val="0"/>
              </a:spcBef>
            </a:pPr>
            <a:r>
              <a:rPr lang="en-US" sz="1400" b="0" i="1" dirty="0" smtClean="0">
                <a:solidFill>
                  <a:srgbClr val="335171"/>
                </a:solidFill>
                <a:latin typeface="Calibri"/>
                <a:cs typeface="Calibri"/>
              </a:rPr>
              <a:t>Skills development consultation</a:t>
            </a:r>
            <a:endParaRPr lang="en-US" sz="1100" b="0" i="1" dirty="0">
              <a:solidFill>
                <a:srgbClr val="335171"/>
              </a:solidFill>
              <a:latin typeface="Calibri"/>
              <a:cs typeface="Calibri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52400" y="2891368"/>
            <a:ext cx="1490722" cy="1030668"/>
            <a:chOff x="588245" y="2133600"/>
            <a:chExt cx="1533299" cy="1060105"/>
          </a:xfrm>
        </p:grpSpPr>
        <p:sp>
          <p:nvSpPr>
            <p:cNvPr id="37" name="Flowchart: Multidocument 41"/>
            <p:cNvSpPr/>
            <p:nvPr/>
          </p:nvSpPr>
          <p:spPr>
            <a:xfrm>
              <a:off x="609600" y="2286000"/>
              <a:ext cx="1395459" cy="907705"/>
            </a:xfrm>
            <a:prstGeom prst="flowChartMultidocument">
              <a:avLst/>
            </a:prstGeom>
            <a:solidFill>
              <a:srgbClr val="33517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0" dirty="0" smtClean="0">
                  <a:latin typeface="Calibri"/>
                  <a:cs typeface="Calibri"/>
                </a:rPr>
                <a:t>Pre-Proposal</a:t>
              </a:r>
            </a:p>
            <a:p>
              <a:pPr algn="ctr"/>
              <a:endParaRPr lang="en-US" sz="700" b="0" dirty="0">
                <a:latin typeface="Calibri"/>
                <a:cs typeface="Calibri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588245" y="2133600"/>
              <a:ext cx="1316755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5400000">
              <a:off x="1474495" y="2475849"/>
              <a:ext cx="989297" cy="3048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403656" y="3484041"/>
            <a:ext cx="398389" cy="0"/>
          </a:xfrm>
          <a:prstGeom prst="straightConnector1">
            <a:avLst/>
          </a:prstGeom>
          <a:ln>
            <a:solidFill>
              <a:srgbClr val="3351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495800" y="3505200"/>
            <a:ext cx="398389" cy="0"/>
          </a:xfrm>
          <a:prstGeom prst="straightConnector1">
            <a:avLst/>
          </a:prstGeom>
          <a:ln>
            <a:solidFill>
              <a:srgbClr val="3351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400800" y="3505200"/>
            <a:ext cx="685800" cy="0"/>
          </a:xfrm>
          <a:prstGeom prst="straightConnector1">
            <a:avLst/>
          </a:prstGeom>
          <a:ln>
            <a:solidFill>
              <a:srgbClr val="3351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05600" y="2362200"/>
            <a:ext cx="1185345" cy="2454026"/>
            <a:chOff x="6781800" y="2362200"/>
            <a:chExt cx="1185345" cy="2454026"/>
          </a:xfrm>
        </p:grpSpPr>
        <p:grpSp>
          <p:nvGrpSpPr>
            <p:cNvPr id="5" name="Group 4"/>
            <p:cNvGrpSpPr/>
            <p:nvPr/>
          </p:nvGrpSpPr>
          <p:grpSpPr>
            <a:xfrm>
              <a:off x="6793027" y="2362200"/>
              <a:ext cx="1174118" cy="1046197"/>
              <a:chOff x="8382000" y="2590800"/>
              <a:chExt cx="1461259" cy="1076078"/>
            </a:xfrm>
          </p:grpSpPr>
          <p:sp>
            <p:nvSpPr>
              <p:cNvPr id="25" name="Diamond 24"/>
              <p:cNvSpPr/>
              <p:nvPr/>
            </p:nvSpPr>
            <p:spPr>
              <a:xfrm>
                <a:off x="8382000" y="2590800"/>
                <a:ext cx="1461259" cy="1076078"/>
              </a:xfrm>
              <a:prstGeom prst="diamond">
                <a:avLst/>
              </a:prstGeom>
              <a:noFill/>
              <a:ln w="19050">
                <a:solidFill>
                  <a:srgbClr val="3351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b="0" dirty="0">
                  <a:solidFill>
                    <a:srgbClr val="33517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543274" y="2867062"/>
                <a:ext cx="1101985" cy="52322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rgbClr val="335171"/>
                    </a:solidFill>
                    <a:latin typeface="Calibri"/>
                    <a:cs typeface="Calibri"/>
                  </a:rPr>
                  <a:t>External</a:t>
                </a:r>
                <a:br>
                  <a:rPr lang="en-US" sz="1400" b="0" dirty="0" smtClean="0">
                    <a:solidFill>
                      <a:srgbClr val="335171"/>
                    </a:solidFill>
                    <a:latin typeface="Calibri"/>
                    <a:cs typeface="Calibri"/>
                  </a:rPr>
                </a:br>
                <a:r>
                  <a:rPr lang="en-US" sz="1400" b="0" dirty="0" smtClean="0">
                    <a:solidFill>
                      <a:srgbClr val="335171"/>
                    </a:solidFill>
                    <a:latin typeface="Calibri"/>
                    <a:cs typeface="Calibri"/>
                  </a:rPr>
                  <a:t>Review</a:t>
                </a:r>
                <a:endParaRPr lang="en-US" sz="1100" b="0" dirty="0">
                  <a:solidFill>
                    <a:srgbClr val="335171"/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6781800" y="3770029"/>
              <a:ext cx="1174118" cy="1046197"/>
              <a:chOff x="8382000" y="2590800"/>
              <a:chExt cx="1461259" cy="1076078"/>
            </a:xfrm>
          </p:grpSpPr>
          <p:sp>
            <p:nvSpPr>
              <p:cNvPr id="19" name="Diamond 18"/>
              <p:cNvSpPr/>
              <p:nvPr/>
            </p:nvSpPr>
            <p:spPr>
              <a:xfrm>
                <a:off x="8382000" y="2590800"/>
                <a:ext cx="1461259" cy="1076078"/>
              </a:xfrm>
              <a:prstGeom prst="diamond">
                <a:avLst/>
              </a:prstGeom>
              <a:noFill/>
              <a:ln w="19050">
                <a:solidFill>
                  <a:srgbClr val="33517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20000"/>
                  </a:lnSpc>
                </a:pPr>
                <a:endParaRPr lang="en-US" sz="1400" b="0" dirty="0">
                  <a:solidFill>
                    <a:srgbClr val="335171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8543274" y="2867042"/>
                <a:ext cx="1101985" cy="53816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0" dirty="0" smtClean="0">
                    <a:solidFill>
                      <a:srgbClr val="335171"/>
                    </a:solidFill>
                    <a:latin typeface="Calibri"/>
                    <a:cs typeface="Calibri"/>
                  </a:rPr>
                  <a:t>Federal Partners</a:t>
                </a:r>
                <a:endParaRPr lang="en-US" sz="1100" b="0" dirty="0">
                  <a:solidFill>
                    <a:srgbClr val="335171"/>
                  </a:solidFill>
                  <a:latin typeface="Calibri"/>
                  <a:cs typeface="Calibri"/>
                </a:endParaRPr>
              </a:p>
            </p:txBody>
          </p:sp>
        </p:grpSp>
        <p:cxnSp>
          <p:nvCxnSpPr>
            <p:cNvPr id="22" name="Straight Connector 21"/>
            <p:cNvCxnSpPr>
              <a:stCxn id="25" idx="2"/>
              <a:endCxn id="19" idx="0"/>
            </p:cNvCxnSpPr>
            <p:nvPr/>
          </p:nvCxnSpPr>
          <p:spPr bwMode="auto">
            <a:xfrm flipH="1">
              <a:off x="7368859" y="3408397"/>
              <a:ext cx="11227" cy="361631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4" name="Straight Arrow Connector 33"/>
          <p:cNvCxnSpPr/>
          <p:nvPr/>
        </p:nvCxnSpPr>
        <p:spPr>
          <a:xfrm>
            <a:off x="7467600" y="3505200"/>
            <a:ext cx="474589" cy="0"/>
          </a:xfrm>
          <a:prstGeom prst="straightConnector1">
            <a:avLst/>
          </a:prstGeom>
          <a:ln>
            <a:solidFill>
              <a:srgbClr val="33517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 bwMode="auto">
          <a:xfrm>
            <a:off x="8001000" y="3276600"/>
            <a:ext cx="990600" cy="609600"/>
          </a:xfrm>
          <a:prstGeom prst="roundRect">
            <a:avLst/>
          </a:prstGeom>
          <a:solidFill>
            <a:srgbClr val="33517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Award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</a:rPr>
              <a:t> Decision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33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Engaged with B-BIC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Visit:</a:t>
            </a:r>
          </a:p>
          <a:p>
            <a:pPr marL="0" indent="0" algn="ctr">
              <a:buNone/>
            </a:pPr>
            <a:r>
              <a:rPr lang="en-US" sz="4000" i="1" dirty="0" err="1" smtClean="0">
                <a:solidFill>
                  <a:srgbClr val="003399"/>
                </a:solidFill>
              </a:rPr>
              <a:t>www.b-bic.org</a:t>
            </a:r>
            <a:endParaRPr lang="en-US" sz="4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7712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B-BIC Website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FAFF6-CD94-4290-AFF0-2ADFA661879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B-BIC ho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92572"/>
            <a:ext cx="9144000" cy="5313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344416" y="1676400"/>
            <a:ext cx="1676401" cy="80656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28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66405</TotalTime>
  <Words>412</Words>
  <Application>Microsoft Office PowerPoint</Application>
  <PresentationFormat>On-screen Show (4:3)</PresentationFormat>
  <Paragraphs>110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Blank Presentation</vt:lpstr>
      <vt:lpstr>Boston Biomedical Innovation Center (B-BIC)</vt:lpstr>
      <vt:lpstr>Boston Biomedical Innovation Center (B-BIC)</vt:lpstr>
      <vt:lpstr>B-BIC Is Focused on Commercialization</vt:lpstr>
      <vt:lpstr>B-BIC Provides Significant Support to Investigators</vt:lpstr>
      <vt:lpstr>Slide 5</vt:lpstr>
      <vt:lpstr>B-BIC Grant Recipients</vt:lpstr>
      <vt:lpstr>B-BIC Proposal Development &amp; Review Process</vt:lpstr>
      <vt:lpstr>How To Get Engaged with B-BIC</vt:lpstr>
      <vt:lpstr>B-BIC Website</vt:lpstr>
      <vt:lpstr>How To Get Engaged with B-BIC</vt:lpstr>
      <vt:lpstr>How To Get Engaged with B-BIC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Isolettes Developed and Implemented by Local Clinical and Industrial Resources</dc:title>
  <dc:creator>Collins, John M.,Ph.D.</dc:creator>
  <cp:lastModifiedBy>Partners Information Systems</cp:lastModifiedBy>
  <cp:revision>3005</cp:revision>
  <cp:lastPrinted>2014-11-10T13:18:39Z</cp:lastPrinted>
  <dcterms:created xsi:type="dcterms:W3CDTF">2006-08-07T15:17:47Z</dcterms:created>
  <dcterms:modified xsi:type="dcterms:W3CDTF">2015-01-05T15:48:29Z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