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5" r:id="rId2"/>
    <p:sldMasterId id="2147483667" r:id="rId3"/>
    <p:sldMasterId id="2147483669" r:id="rId4"/>
    <p:sldMasterId id="2147483672" r:id="rId5"/>
  </p:sldMasterIdLst>
  <p:notesMasterIdLst>
    <p:notesMasterId r:id="rId18"/>
  </p:notesMasterIdLst>
  <p:sldIdLst>
    <p:sldId id="260" r:id="rId6"/>
    <p:sldId id="385" r:id="rId7"/>
    <p:sldId id="351" r:id="rId8"/>
    <p:sldId id="10949" r:id="rId9"/>
    <p:sldId id="10952" r:id="rId10"/>
    <p:sldId id="10957" r:id="rId11"/>
    <p:sldId id="10913" r:id="rId12"/>
    <p:sldId id="10875" r:id="rId13"/>
    <p:sldId id="10953" r:id="rId14"/>
    <p:sldId id="10955" r:id="rId15"/>
    <p:sldId id="1095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2D0C9-BC6D-465C-BD54-35776FFDD965}"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2855A-2527-4FAE-A7C0-40AC72C7BE6B}" type="slidenum">
              <a:rPr lang="en-US" smtClean="0"/>
              <a:t>‹#›</a:t>
            </a:fld>
            <a:endParaRPr lang="en-US"/>
          </a:p>
        </p:txBody>
      </p:sp>
    </p:spTree>
    <p:extLst>
      <p:ext uri="{BB962C8B-B14F-4D97-AF65-F5344CB8AC3E}">
        <p14:creationId xmlns:p14="http://schemas.microsoft.com/office/powerpoint/2010/main" val="365820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a:extLs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51AA38-2C59-4AD0-BC9B-96E1610E4D73}"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10883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a:extLs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51AA38-2C59-4AD0-BC9B-96E1610E4D73}"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0746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pPr marL="0" marR="0" lvl="0" indent="0" algn="r" defTabSz="931863" rtl="0" eaLnBrk="1" fontAlgn="auto" latinLnBrk="0" hangingPunct="1">
              <a:lnSpc>
                <a:spcPct val="100000"/>
              </a:lnSpc>
              <a:spcBef>
                <a:spcPts val="0"/>
              </a:spcBef>
              <a:spcAft>
                <a:spcPts val="0"/>
              </a:spcAft>
              <a:buClrTx/>
              <a:buSzTx/>
              <a:buFontTx/>
              <a:buNone/>
              <a:tabLst/>
              <a:defRPr/>
            </a:pPr>
            <a:fld id="{C73941AA-6380-4A53-8997-AAF1E6EB185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170" name="Rectangle 2"/>
          <p:cNvSpPr>
            <a:spLocks noGrp="1" noRot="1" noChangeAspect="1" noChangeArrowheads="1" noTextEdit="1"/>
          </p:cNvSpPr>
          <p:nvPr>
            <p:ph type="sldImg"/>
          </p:nvPr>
        </p:nvSpPr>
        <p:spPr>
          <a:xfrm>
            <a:off x="406400" y="696913"/>
            <a:ext cx="6197600" cy="3486150"/>
          </a:xfrm>
          <a:ln/>
        </p:spPr>
      </p:sp>
      <p:sp>
        <p:nvSpPr>
          <p:cNvPr id="71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5879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auto" latinLnBrk="0" hangingPunct="1">
              <a:lnSpc>
                <a:spcPct val="100000"/>
              </a:lnSpc>
              <a:spcBef>
                <a:spcPts val="0"/>
              </a:spcBef>
              <a:spcAft>
                <a:spcPts val="0"/>
              </a:spcAft>
              <a:buClrTx/>
              <a:buSzTx/>
              <a:buFontTx/>
              <a:buNone/>
              <a:tabLst/>
              <a:defRPr/>
            </a:pPr>
            <a:fld id="{9FC03B64-2F42-44ED-8343-889B6BA83A96}"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5530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1" fontAlgn="auto" latinLnBrk="0" hangingPunct="1">
              <a:lnSpc>
                <a:spcPct val="100000"/>
              </a:lnSpc>
              <a:spcBef>
                <a:spcPts val="0"/>
              </a:spcBef>
              <a:spcAft>
                <a:spcPts val="0"/>
              </a:spcAft>
              <a:buClrTx/>
              <a:buSzTx/>
              <a:buFontTx/>
              <a:buNone/>
              <a:tabLst/>
              <a:defRPr/>
            </a:pPr>
            <a:fld id="{9FC03B64-2F42-44ED-8343-889B6BA83A96}"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6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7F1007B-F33C-4E01-805A-0AB51D820520}" type="datetimeFigureOut">
              <a:rPr lang="en-US" smtClean="0">
                <a:solidFill>
                  <a:srgbClr val="DBF5F9">
                    <a:shade val="90000"/>
                  </a:srgbClr>
                </a:solidFill>
              </a:rPr>
              <a:pPr/>
              <a:t>11/2/2020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2F826B6-5B79-4163-BD47-70A2FE5427C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29385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9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21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A picture containing light, traffic&#10;&#10;Description automatically generated">
            <a:extLst>
              <a:ext uri="{FF2B5EF4-FFF2-40B4-BE49-F238E27FC236}">
                <a16:creationId xmlns:a16="http://schemas.microsoft.com/office/drawing/2014/main" id="{DE2B409D-6A02-4DCA-82A1-0A185400D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84"/>
            <a:ext cx="12192000" cy="6917167"/>
          </a:xfrm>
          <a:prstGeom prst="rect">
            <a:avLst/>
          </a:prstGeom>
        </p:spPr>
      </p:pic>
      <p:sp>
        <p:nvSpPr>
          <p:cNvPr id="2" name="Title 1">
            <a:extLst>
              <a:ext uri="{FF2B5EF4-FFF2-40B4-BE49-F238E27FC236}">
                <a16:creationId xmlns:a16="http://schemas.microsoft.com/office/drawing/2014/main" id="{F8302156-D496-4BED-8092-2AEF2B30EEB8}"/>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5415C5C-8DC4-45B4-9EDD-A20B044AC4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close up of a logo&#10;&#10;Description automatically generated">
            <a:extLst>
              <a:ext uri="{FF2B5EF4-FFF2-40B4-BE49-F238E27FC236}">
                <a16:creationId xmlns:a16="http://schemas.microsoft.com/office/drawing/2014/main" id="{3DC15F58-55D9-4352-A776-9FBDFB42B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97" y="5349875"/>
            <a:ext cx="3608839" cy="1691643"/>
          </a:xfrm>
          <a:prstGeom prst="rect">
            <a:avLst/>
          </a:prstGeom>
        </p:spPr>
      </p:pic>
    </p:spTree>
    <p:extLst>
      <p:ext uri="{BB962C8B-B14F-4D97-AF65-F5344CB8AC3E}">
        <p14:creationId xmlns:p14="http://schemas.microsoft.com/office/powerpoint/2010/main" val="209643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93888-0269-4BF7-BAC6-E057028CABC8}"/>
              </a:ext>
            </a:extLst>
          </p:cNvPr>
          <p:cNvSpPr>
            <a:spLocks noGrp="1"/>
          </p:cNvSpPr>
          <p:nvPr>
            <p:ph idx="1"/>
          </p:nvPr>
        </p:nvSpPr>
        <p:spPr>
          <a:xfrm>
            <a:off x="533401" y="1600200"/>
            <a:ext cx="1021079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0F28C5D9-358F-4D07-8BE5-8215EDD61A08}"/>
              </a:ext>
            </a:extLst>
          </p:cNvPr>
          <p:cNvSpPr>
            <a:spLocks noGrp="1"/>
          </p:cNvSpPr>
          <p:nvPr>
            <p:ph type="title"/>
          </p:nvPr>
        </p:nvSpPr>
        <p:spPr>
          <a:xfrm>
            <a:off x="533401" y="365125"/>
            <a:ext cx="10210798" cy="10826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040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C248B39-E7F2-41EF-BB28-FEC380782701}" type="slidenum">
              <a:rPr kumimoji="0" lang="en-US" sz="1800" b="0"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BF5F9"/>
              </a:solidFill>
              <a:effectLst/>
              <a:uLnTx/>
              <a:uFillTx/>
              <a:latin typeface="Calibri"/>
              <a:ea typeface="+mn-ea"/>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E8AF1B-E441-42C5-B4F9-C2BCDF730051}" type="datetimeFigureOut">
              <a:rPr kumimoji="0" lang="en-US" sz="1200" b="0" i="0" u="none" strike="noStrike" kern="1200" cap="none" spc="0" normalizeH="0" baseline="0" noProof="0" smtClean="0">
                <a:ln>
                  <a:noFill/>
                </a:ln>
                <a:solidFill>
                  <a:srgbClr val="DBF5F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11/2/2020</a:t>
            </a:fld>
            <a:endParaRPr kumimoji="0" lang="en-US" sz="1200" b="0" i="0" u="none" strike="noStrike" kern="1200" cap="none" spc="0" normalizeH="0" baseline="0" noProof="0" dirty="0">
              <a:ln>
                <a:noFill/>
              </a:ln>
              <a:solidFill>
                <a:srgbClr val="DBF5F9"/>
              </a:solidFill>
              <a:effectLst/>
              <a:uLnTx/>
              <a:uFillTx/>
              <a:latin typeface="Calibri" pitchFamily="34" charset="0"/>
              <a:ea typeface="+mn-ea"/>
              <a:cs typeface="+mn-cs"/>
            </a:endParaRPr>
          </a:p>
        </p:txBody>
      </p:sp>
    </p:spTree>
    <p:extLst>
      <p:ext uri="{BB962C8B-B14F-4D97-AF65-F5344CB8AC3E}">
        <p14:creationId xmlns:p14="http://schemas.microsoft.com/office/powerpoint/2010/main" val="5204643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1.vml"/><Relationship Id="rId7"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 Id="rId9"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2.vml"/><Relationship Id="rId7"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0678E9-3D98-4EFC-AC0C-3EC8897EE8EE}"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BF5F9"/>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7EA4B8AE-8298-4D50-8396-527B37B26352}" type="datetimeFigureOut">
              <a:rPr lang="en-US" smtClean="0">
                <a:solidFill>
                  <a:srgbClr val="DBF5F9"/>
                </a:solidFill>
              </a:rPr>
              <a:pPr/>
              <a:t>11/2/2020</a:t>
            </a:fld>
            <a:endParaRPr lang="en-US">
              <a:solidFill>
                <a:srgbClr val="DBF5F9"/>
              </a:solidFill>
            </a:endParaRPr>
          </a:p>
        </p:txBody>
      </p:sp>
    </p:spTree>
    <p:extLst>
      <p:ext uri="{BB962C8B-B14F-4D97-AF65-F5344CB8AC3E}">
        <p14:creationId xmlns:p14="http://schemas.microsoft.com/office/powerpoint/2010/main" val="287806675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4"/>
            </p:custDataLst>
            <p:extLst>
              <p:ext uri="{D42A27DB-BD31-4B8C-83A1-F6EECF244321}">
                <p14:modId xmlns:p14="http://schemas.microsoft.com/office/powerpoint/2010/main" val="569185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6" imgW="530" imgH="531" progId="TCLayout.ActiveDocument.1">
                  <p:embed/>
                </p:oleObj>
              </mc:Choice>
              <mc:Fallback>
                <p:oleObj name="think-cell Slide" r:id="rId6"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14905265"/>
      </p:ext>
    </p:extLst>
  </p:cSld>
  <p:clrMap bg1="lt1" tx1="dk1" bg2="lt2" tx2="dk2" accent1="accent1" accent2="accent2" accent3="accent3" accent4="accent4" accent5="accent5" accent6="accent6" hlink="hlink" folHlink="folHlink"/>
  <p:sldLayoutIdLst>
    <p:sldLayoutId id="2147483666" r:id="rId1"/>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4"/>
            </p:custDataLst>
            <p:extLst>
              <p:ext uri="{D42A27DB-BD31-4B8C-83A1-F6EECF244321}">
                <p14:modId xmlns:p14="http://schemas.microsoft.com/office/powerpoint/2010/main" val="100452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6" imgW="530" imgH="531" progId="TCLayout.ActiveDocument.1">
                  <p:embed/>
                </p:oleObj>
              </mc:Choice>
              <mc:Fallback>
                <p:oleObj name="think-cell Slide" r:id="rId6"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4003114777"/>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5A8C4-3625-4B64-9217-398A7483CBA7}"/>
              </a:ext>
            </a:extLst>
          </p:cNvPr>
          <p:cNvSpPr>
            <a:spLocks noGrp="1"/>
          </p:cNvSpPr>
          <p:nvPr>
            <p:ph type="title"/>
          </p:nvPr>
        </p:nvSpPr>
        <p:spPr>
          <a:xfrm>
            <a:off x="533401" y="365125"/>
            <a:ext cx="10210798" cy="1082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E16994-30DC-48C0-A13E-8D5CA7BE6380}"/>
              </a:ext>
            </a:extLst>
          </p:cNvPr>
          <p:cNvSpPr>
            <a:spLocks noGrp="1"/>
          </p:cNvSpPr>
          <p:nvPr>
            <p:ph type="body" idx="1"/>
          </p:nvPr>
        </p:nvSpPr>
        <p:spPr>
          <a:xfrm>
            <a:off x="533400" y="1600200"/>
            <a:ext cx="10210800" cy="4576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ight, traffic&#10;&#10;Description automatically generated">
            <a:extLst>
              <a:ext uri="{FF2B5EF4-FFF2-40B4-BE49-F238E27FC236}">
                <a16:creationId xmlns:a16="http://schemas.microsoft.com/office/drawing/2014/main" id="{C1D996A6-40F5-4CF6-9BD8-AC4B7E34F9B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90868"/>
          <a:stretch/>
        </p:blipFill>
        <p:spPr>
          <a:xfrm>
            <a:off x="11078585" y="0"/>
            <a:ext cx="1113415"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0208B950-39F5-4154-ACD5-B977638027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853331"/>
            <a:ext cx="2143294" cy="1004669"/>
          </a:xfrm>
          <a:prstGeom prst="rect">
            <a:avLst/>
          </a:prstGeom>
        </p:spPr>
      </p:pic>
    </p:spTree>
    <p:extLst>
      <p:ext uri="{BB962C8B-B14F-4D97-AF65-F5344CB8AC3E}">
        <p14:creationId xmlns:p14="http://schemas.microsoft.com/office/powerpoint/2010/main" val="3051708090"/>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9600" y="1600200"/>
            <a:ext cx="1016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dirty="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dirty="0">
              <a:solidFill>
                <a:prstClr val="white"/>
              </a:solidFill>
            </a:endParaRPr>
          </a:p>
        </p:txBody>
      </p:sp>
      <p:sp>
        <p:nvSpPr>
          <p:cNvPr id="6" name="Slide Number Placeholder 5"/>
          <p:cNvSpPr>
            <a:spLocks noGrp="1"/>
          </p:cNvSpPr>
          <p:nvPr>
            <p:ph type="sldNum" sz="quarter" idx="4"/>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latin typeface="Calibri" pitchFamily="34" charset="0"/>
              </a:defRPr>
            </a:lvl1pPr>
          </a:lstStyle>
          <a:p>
            <a:pPr fontAlgn="base">
              <a:spcBef>
                <a:spcPct val="0"/>
              </a:spcBef>
              <a:spcAft>
                <a:spcPct val="0"/>
              </a:spcAft>
            </a:pPr>
            <a:fld id="{BADEE65B-3846-4F44-818B-C47AF87BE5DD}"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
        <p:nvSpPr>
          <p:cNvPr id="5" name="Footer Placeholder 4"/>
          <p:cNvSpPr>
            <a:spLocks noGrp="1"/>
          </p:cNvSpPr>
          <p:nvPr>
            <p:ph type="ftr" sz="quarter" idx="3"/>
          </p:nvPr>
        </p:nvSpPr>
        <p:spPr>
          <a:xfrm rot="16200000">
            <a:off x="10511103" y="3988066"/>
            <a:ext cx="2366963" cy="486833"/>
          </a:xfrm>
          <a:prstGeom prst="rect">
            <a:avLst/>
          </a:prstGeom>
        </p:spPr>
        <p:txBody>
          <a:bodyPr vert="horz" lIns="91440" tIns="45720" rIns="91440" bIns="45720" rtlCol="0" anchor="ctr"/>
          <a:lstStyle>
            <a:lvl1pPr algn="r" fontAlgn="auto">
              <a:spcBef>
                <a:spcPts val="0"/>
              </a:spcBef>
              <a:spcAft>
                <a:spcPts val="0"/>
              </a:spcAft>
              <a:defRPr sz="1200">
                <a:solidFill>
                  <a:srgbClr val="DBF5F9"/>
                </a:solidFill>
                <a:latin typeface="+mn-lt"/>
                <a:ea typeface="+mn-ea"/>
                <a:cs typeface="+mn-cs"/>
              </a:defRPr>
            </a:lvl1pPr>
          </a:lstStyle>
          <a:p>
            <a:pPr>
              <a:defRPr/>
            </a:pPr>
            <a:endParaRPr lang="en-US" dirty="0"/>
          </a:p>
        </p:txBody>
      </p:sp>
      <p:sp>
        <p:nvSpPr>
          <p:cNvPr id="4" name="Date Placeholder 3"/>
          <p:cNvSpPr>
            <a:spLocks noGrp="1"/>
          </p:cNvSpPr>
          <p:nvPr>
            <p:ph type="dt" sz="half" idx="2"/>
          </p:nvPr>
        </p:nvSpPr>
        <p:spPr>
          <a:xfrm rot="16200000">
            <a:off x="10475384" y="1585384"/>
            <a:ext cx="2438400" cy="48683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BF5F9"/>
                </a:solidFill>
                <a:latin typeface="Calibri" pitchFamily="34" charset="0"/>
              </a:defRPr>
            </a:lvl1pPr>
          </a:lstStyle>
          <a:p>
            <a:pPr fontAlgn="base">
              <a:spcBef>
                <a:spcPct val="0"/>
              </a:spcBef>
              <a:spcAft>
                <a:spcPct val="0"/>
              </a:spcAft>
            </a:pPr>
            <a:fld id="{9FE8F699-E3FF-4379-8198-7943417B1574}" type="datetimeFigureOut">
              <a:rPr lang="en-US">
                <a:ea typeface="ＭＳ Ｐゴシック" pitchFamily="34" charset="-128"/>
              </a:rPr>
              <a:pPr fontAlgn="base">
                <a:spcBef>
                  <a:spcPct val="0"/>
                </a:spcBef>
                <a:spcAft>
                  <a:spcPct val="0"/>
                </a:spcAft>
              </a:pPr>
              <a:t>11/2/2020</a:t>
            </a:fld>
            <a:endParaRPr lang="en-US" dirty="0">
              <a:ea typeface="ＭＳ Ｐゴシック" pitchFamily="34" charset="-128"/>
            </a:endParaRPr>
          </a:p>
        </p:txBody>
      </p:sp>
    </p:spTree>
    <p:extLst>
      <p:ext uri="{BB962C8B-B14F-4D97-AF65-F5344CB8AC3E}">
        <p14:creationId xmlns:p14="http://schemas.microsoft.com/office/powerpoint/2010/main" val="3292551418"/>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mj-cs"/>
        </a:defRPr>
      </a:lvl1pPr>
      <a:lvl2pPr algn="l" rtl="0" eaLnBrk="0" fontAlgn="base" hangingPunct="0">
        <a:spcBef>
          <a:spcPct val="0"/>
        </a:spcBef>
        <a:spcAft>
          <a:spcPct val="0"/>
        </a:spcAft>
        <a:defRPr sz="4600">
          <a:solidFill>
            <a:schemeClr val="tx2"/>
          </a:solidFill>
          <a:latin typeface="Cambria" charset="0"/>
          <a:ea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ＭＳ Ｐゴシック" charset="0"/>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0BD0D9"/>
        </a:buClr>
        <a:buFont typeface="Arial" pitchFamily="34"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10CF9B"/>
        </a:buClr>
        <a:buFont typeface="Arial" pitchFamily="34"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7CCA62"/>
        </a:buClr>
        <a:buFont typeface="Arial" pitchFamily="34"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researchlist.partners.org/t/312800/12619537/45132/63/"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rc.partners.org/ERISOne" TargetMode="External"/><Relationship Id="rId3" Type="http://schemas.openxmlformats.org/officeDocument/2006/relationships/image" Target="../media/image9.png"/><Relationship Id="rId7" Type="http://schemas.openxmlformats.org/officeDocument/2006/relationships/hyperlink" Target="https://rc.partners.org/redca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c.partners.org/rusers" TargetMode="External"/><Relationship Id="rId5" Type="http://schemas.openxmlformats.org/officeDocument/2006/relationships/hyperlink" Target="https://rc.partners.org/eln" TargetMode="External"/><Relationship Id="rId4" Type="http://schemas.openxmlformats.org/officeDocument/2006/relationships/hyperlink" Target="https://partnershealthcare.service-now.com/nav_to.do?uri=phsess/knowledge.do?sysparm_document_key=kb_knowledge,8bb6a2bf6f4cae40589c04b0be3ee475" TargetMode="External"/><Relationship Id="rId9" Type="http://schemas.openxmlformats.org/officeDocument/2006/relationships/hyperlink" Target="https://rc.partners.org/pyth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rtnershealthcare.service-now.com/nav_to.do?uri=phsess/knowledge.do?sysparm_document_key=kb_knowledge,8bb6a2bf6f4cae40589c04b0be3ee47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4281"/>
            <a:ext cx="12192000" cy="1828800"/>
          </a:xfrm>
        </p:spPr>
        <p:txBody>
          <a:bodyPr>
            <a:noAutofit/>
          </a:bodyPr>
          <a:lstStyle/>
          <a:p>
            <a:pPr algn="ctr"/>
            <a:r>
              <a:rPr lang="en-US" sz="6600" dirty="0"/>
              <a:t>Welcome to Research Council</a:t>
            </a:r>
            <a:br>
              <a:rPr lang="en-US" sz="6600" dirty="0"/>
            </a:br>
            <a:r>
              <a:rPr lang="en-US" sz="6600" dirty="0"/>
              <a:t>November 2, 2020</a:t>
            </a:r>
          </a:p>
        </p:txBody>
      </p:sp>
      <p:sp>
        <p:nvSpPr>
          <p:cNvPr id="3" name="Subtitle 2"/>
          <p:cNvSpPr>
            <a:spLocks noGrp="1"/>
          </p:cNvSpPr>
          <p:nvPr>
            <p:ph type="subTitle" idx="1"/>
          </p:nvPr>
        </p:nvSpPr>
        <p:spPr>
          <a:xfrm>
            <a:off x="1" y="2828924"/>
            <a:ext cx="12192000" cy="3971925"/>
          </a:xfrm>
        </p:spPr>
        <p:txBody>
          <a:bodyPr>
            <a:normAutofit/>
          </a:bodyPr>
          <a:lstStyle/>
          <a:p>
            <a:pPr marL="457200" indent="-457200" algn="l">
              <a:buFont typeface="Arial" pitchFamily="34" charset="0"/>
              <a:buChar char="•"/>
            </a:pPr>
            <a:r>
              <a:rPr lang="en-US" sz="3200" b="1" dirty="0">
                <a:solidFill>
                  <a:schemeClr val="tx1">
                    <a:lumMod val="85000"/>
                  </a:schemeClr>
                </a:solidFill>
                <a:latin typeface="+mj-lt"/>
              </a:rPr>
              <a:t>Please immediately put your audio on mute by clicking on the microphone icon at the bottom left hand side of the control panel.  When the red slash appears this indicates that you are </a:t>
            </a:r>
            <a:r>
              <a:rPr lang="en-US" sz="3200" b="1">
                <a:solidFill>
                  <a:schemeClr val="tx1">
                    <a:lumMod val="85000"/>
                  </a:schemeClr>
                </a:solidFill>
                <a:latin typeface="+mj-lt"/>
              </a:rPr>
              <a:t>muted.</a:t>
            </a:r>
            <a:br>
              <a:rPr lang="en-US" sz="3200" b="1" dirty="0">
                <a:solidFill>
                  <a:schemeClr val="tx1">
                    <a:lumMod val="85000"/>
                  </a:schemeClr>
                </a:solidFill>
                <a:latin typeface="+mj-lt"/>
              </a:rPr>
            </a:br>
            <a:endParaRPr lang="en-US" sz="3200" b="1" dirty="0">
              <a:solidFill>
                <a:schemeClr val="tx1">
                  <a:lumMod val="85000"/>
                </a:schemeClr>
              </a:solidFill>
              <a:latin typeface="+mj-lt"/>
            </a:endParaRPr>
          </a:p>
          <a:p>
            <a:pPr marL="457200" indent="-457200" algn="l">
              <a:buFont typeface="Arial" pitchFamily="34" charset="0"/>
              <a:buChar char="•"/>
            </a:pPr>
            <a:r>
              <a:rPr lang="en-US" sz="3200" b="1" dirty="0">
                <a:solidFill>
                  <a:schemeClr val="tx1">
                    <a:lumMod val="85000"/>
                  </a:schemeClr>
                </a:solidFill>
                <a:latin typeface="+mj-lt"/>
              </a:rPr>
              <a:t>To submit questions please use the chat feature which can be found on the control panel at the bottom of your screen.  </a:t>
            </a:r>
            <a:endParaRPr lang="en-US" dirty="0"/>
          </a:p>
        </p:txBody>
      </p:sp>
    </p:spTree>
    <p:extLst>
      <p:ext uri="{BB962C8B-B14F-4D97-AF65-F5344CB8AC3E}">
        <p14:creationId xmlns:p14="http://schemas.microsoft.com/office/powerpoint/2010/main" val="338949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CFD1B-C421-4FF7-9701-EDE7B2DACE1D}"/>
              </a:ext>
            </a:extLst>
          </p:cNvPr>
          <p:cNvSpPr txBox="1"/>
          <p:nvPr/>
        </p:nvSpPr>
        <p:spPr>
          <a:xfrm>
            <a:off x="533400" y="2905014"/>
            <a:ext cx="87630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Gillien Todd, JD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Consultant, Triad Consulting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Debbie Goldstein, JD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Principal and Managing Director, Triad Consulting</a:t>
            </a:r>
          </a:p>
        </p:txBody>
      </p:sp>
      <p:sp>
        <p:nvSpPr>
          <p:cNvPr id="7" name="Title 1">
            <a:extLst>
              <a:ext uri="{FF2B5EF4-FFF2-40B4-BE49-F238E27FC236}">
                <a16:creationId xmlns:a16="http://schemas.microsoft.com/office/drawing/2014/main" id="{05715718-E759-4176-A523-D6539AD33C5B}"/>
              </a:ext>
            </a:extLst>
          </p:cNvPr>
          <p:cNvSpPr txBox="1">
            <a:spLocks/>
          </p:cNvSpPr>
          <p:nvPr/>
        </p:nvSpPr>
        <p:spPr>
          <a:xfrm>
            <a:off x="304800" y="1739368"/>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j-ea"/>
                <a:cs typeface="+mj-cs"/>
              </a:rPr>
              <a:t>Dec 1, 2020 12-1:30 pm </a:t>
            </a:r>
          </a:p>
        </p:txBody>
      </p:sp>
      <p:sp>
        <p:nvSpPr>
          <p:cNvPr id="10" name="Title 1">
            <a:extLst>
              <a:ext uri="{FF2B5EF4-FFF2-40B4-BE49-F238E27FC236}">
                <a16:creationId xmlns:a16="http://schemas.microsoft.com/office/drawing/2014/main" id="{9120121E-D17E-4F6E-AECC-0FB21786C691}"/>
              </a:ext>
            </a:extLst>
          </p:cNvPr>
          <p:cNvSpPr txBox="1">
            <a:spLocks/>
          </p:cNvSpPr>
          <p:nvPr/>
        </p:nvSpPr>
        <p:spPr>
          <a:xfrm>
            <a:off x="304800" y="628018"/>
            <a:ext cx="11378214" cy="10826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4400" b="1" i="0" u="none" strike="noStrike" kern="1200" cap="none" spc="0" normalizeH="0" baseline="0" noProof="0" dirty="0">
                <a:ln>
                  <a:noFill/>
                </a:ln>
                <a:solidFill>
                  <a:prstClr val="black"/>
                </a:solidFill>
                <a:effectLst/>
                <a:uLnTx/>
                <a:uFillTx/>
                <a:latin typeface="Calibri" panose="020F0502020204030204"/>
                <a:ea typeface="+mj-ea"/>
                <a:cs typeface="+mj-cs"/>
              </a:rPr>
              <a:t>Speaking Up: How to Represent Yourself </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4400" b="1" i="0" u="none" strike="noStrike" kern="1200" cap="none" spc="0" normalizeH="0" baseline="0" noProof="0" dirty="0">
                <a:ln>
                  <a:noFill/>
                </a:ln>
                <a:solidFill>
                  <a:prstClr val="black"/>
                </a:solidFill>
                <a:effectLst/>
                <a:uLnTx/>
                <a:uFillTx/>
                <a:latin typeface="Calibri" panose="020F0502020204030204"/>
                <a:ea typeface="+mj-ea"/>
                <a:cs typeface="+mj-cs"/>
              </a:rPr>
              <a:t>and Get Your Ideas Heard</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49925EC3-B3B5-4D9D-A4ED-6E4A7A29B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565" y="1603348"/>
            <a:ext cx="4452980" cy="2968653"/>
          </a:xfrm>
          <a:prstGeom prst="rect">
            <a:avLst/>
          </a:prstGeom>
          <a:ln w="28575">
            <a:solidFill>
              <a:schemeClr val="tx1"/>
            </a:solidFill>
          </a:ln>
        </p:spPr>
      </p:pic>
    </p:spTree>
    <p:extLst>
      <p:ext uri="{BB962C8B-B14F-4D97-AF65-F5344CB8AC3E}">
        <p14:creationId xmlns:p14="http://schemas.microsoft.com/office/powerpoint/2010/main" val="85952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CFD1B-C421-4FF7-9701-EDE7B2DACE1D}"/>
              </a:ext>
            </a:extLst>
          </p:cNvPr>
          <p:cNvSpPr txBox="1"/>
          <p:nvPr/>
        </p:nvSpPr>
        <p:spPr>
          <a:xfrm>
            <a:off x="609600" y="2988188"/>
            <a:ext cx="5029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 Shapiro, MD, FACS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Founder, Brigham Center for Professionalism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and Peer Support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itle 1">
            <a:extLst>
              <a:ext uri="{FF2B5EF4-FFF2-40B4-BE49-F238E27FC236}">
                <a16:creationId xmlns:a16="http://schemas.microsoft.com/office/drawing/2014/main" id="{05715718-E759-4176-A523-D6539AD33C5B}"/>
              </a:ext>
            </a:extLst>
          </p:cNvPr>
          <p:cNvSpPr txBox="1">
            <a:spLocks/>
          </p:cNvSpPr>
          <p:nvPr/>
        </p:nvSpPr>
        <p:spPr>
          <a:xfrm>
            <a:off x="304800" y="1905513"/>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j-ea"/>
                <a:cs typeface="+mj-cs"/>
              </a:rPr>
              <a:t>Dec 16, 2020 12:00-1:30 pm </a:t>
            </a:r>
          </a:p>
        </p:txBody>
      </p:sp>
      <p:sp>
        <p:nvSpPr>
          <p:cNvPr id="10" name="Title 1">
            <a:extLst>
              <a:ext uri="{FF2B5EF4-FFF2-40B4-BE49-F238E27FC236}">
                <a16:creationId xmlns:a16="http://schemas.microsoft.com/office/drawing/2014/main" id="{9120121E-D17E-4F6E-AECC-0FB21786C691}"/>
              </a:ext>
            </a:extLst>
          </p:cNvPr>
          <p:cNvSpPr txBox="1">
            <a:spLocks/>
          </p:cNvSpPr>
          <p:nvPr/>
        </p:nvSpPr>
        <p:spPr>
          <a:xfrm>
            <a:off x="304800" y="576174"/>
            <a:ext cx="11378214" cy="10826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sz="14400" b="1" i="0" u="none" strike="noStrike" kern="1200" cap="none" spc="0" normalizeH="0" baseline="0" noProof="0" dirty="0">
                <a:ln>
                  <a:noFill/>
                </a:ln>
                <a:solidFill>
                  <a:prstClr val="black"/>
                </a:solidFill>
                <a:effectLst/>
                <a:uLnTx/>
                <a:uFillTx/>
                <a:latin typeface="Calibri" panose="020F0502020204030204"/>
                <a:ea typeface="+mj-ea"/>
                <a:cs typeface="+mj-cs"/>
              </a:rPr>
              <a:t>Conflict Management and Feedback: </a:t>
            </a: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sz="14400" b="1" i="0" u="none" strike="noStrike" kern="1200" cap="none" spc="0" normalizeH="0" baseline="0" noProof="0" dirty="0">
                <a:ln>
                  <a:noFill/>
                </a:ln>
                <a:solidFill>
                  <a:prstClr val="black"/>
                </a:solidFill>
                <a:effectLst/>
                <a:uLnTx/>
                <a:uFillTx/>
                <a:latin typeface="Calibri" panose="020F0502020204030204"/>
                <a:ea typeface="+mj-ea"/>
                <a:cs typeface="+mj-cs"/>
              </a:rPr>
              <a:t>A tool for growth and change (not a dreaded weapon)</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49925EC3-B3B5-4D9D-A4ED-6E4A7A29B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293" y="2446851"/>
            <a:ext cx="4452980" cy="2968653"/>
          </a:xfrm>
          <a:prstGeom prst="rect">
            <a:avLst/>
          </a:prstGeom>
          <a:ln w="28575">
            <a:solidFill>
              <a:schemeClr val="tx1"/>
            </a:solidFill>
          </a:ln>
        </p:spPr>
      </p:pic>
    </p:spTree>
    <p:extLst>
      <p:ext uri="{BB962C8B-B14F-4D97-AF65-F5344CB8AC3E}">
        <p14:creationId xmlns:p14="http://schemas.microsoft.com/office/powerpoint/2010/main" val="21364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6105"/>
            <a:ext cx="11277600" cy="1143000"/>
          </a:xfrm>
        </p:spPr>
        <p:txBody>
          <a:bodyPr/>
          <a:lstStyle/>
          <a:p>
            <a:pPr algn="ctr" eaLnBrk="1" fontAlgn="auto" hangingPunct="1">
              <a:spcBef>
                <a:spcPts val="0"/>
              </a:spcBef>
              <a:spcAft>
                <a:spcPts val="0"/>
              </a:spcAft>
              <a:defRPr/>
            </a:pPr>
            <a:r>
              <a:rPr lang="en-US" sz="3200" b="1" kern="0" spc="0" dirty="0">
                <a:solidFill>
                  <a:sysClr val="windowText" lastClr="000000"/>
                </a:solidFill>
                <a:latin typeface="Calibri" panose="020F0502020204030204" pitchFamily="34" charset="0"/>
              </a:rPr>
              <a:t>Annual Elections for ECOR Representatives</a:t>
            </a:r>
            <a:br>
              <a:rPr lang="en-US" sz="3200" b="1" kern="0" spc="0" dirty="0">
                <a:solidFill>
                  <a:sysClr val="windowText" lastClr="000000"/>
                </a:solidFill>
                <a:latin typeface="Calibri" panose="020F0502020204030204" pitchFamily="34" charset="0"/>
              </a:rPr>
            </a:br>
            <a:r>
              <a:rPr lang="en-US" sz="3200" b="1" kern="0" spc="0" dirty="0">
                <a:solidFill>
                  <a:sysClr val="windowText" lastClr="000000"/>
                </a:solidFill>
                <a:latin typeface="Calibri" panose="020F0502020204030204" pitchFamily="34" charset="0"/>
              </a:rPr>
              <a:t> from the MGH Research Community</a:t>
            </a:r>
            <a:br>
              <a:rPr lang="en-US" sz="3200" b="1" kern="0" spc="0" dirty="0">
                <a:solidFill>
                  <a:sysClr val="windowText" lastClr="000000"/>
                </a:solidFill>
                <a:latin typeface="Calibri" panose="020F0502020204030204" pitchFamily="34" charset="0"/>
              </a:rPr>
            </a:br>
            <a:endParaRPr lang="en-US" sz="32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1524001" y="1100197"/>
            <a:ext cx="8505172" cy="859611"/>
          </a:xfrm>
          <a:prstGeom prst="rect">
            <a:avLst/>
          </a:prstGeom>
        </p:spPr>
      </p:pic>
      <p:sp>
        <p:nvSpPr>
          <p:cNvPr id="10" name="Content Placeholder 9"/>
          <p:cNvSpPr>
            <a:spLocks noGrp="1"/>
          </p:cNvSpPr>
          <p:nvPr>
            <p:ph idx="1"/>
          </p:nvPr>
        </p:nvSpPr>
        <p:spPr>
          <a:xfrm>
            <a:off x="785487" y="1489105"/>
            <a:ext cx="9982200" cy="4340165"/>
          </a:xfrm>
        </p:spPr>
        <p:txBody>
          <a:bodyPr/>
          <a:lstStyle/>
          <a:p>
            <a:pPr marL="114300" indent="0" algn="ctr">
              <a:buNone/>
            </a:pPr>
            <a:br>
              <a:rPr lang="en-US" sz="1600" b="1" dirty="0"/>
            </a:br>
            <a:br>
              <a:rPr lang="en-US" sz="1600" b="1" dirty="0"/>
            </a:br>
            <a:r>
              <a:rPr lang="en-US" sz="2400" b="1" dirty="0"/>
              <a:t>Associate Professor (Vote for 1)</a:t>
            </a:r>
          </a:p>
          <a:p>
            <a:pPr marL="114300" indent="0" algn="ctr">
              <a:buNone/>
            </a:pPr>
            <a:r>
              <a:rPr lang="en-US" sz="2400" dirty="0"/>
              <a:t>Alice Ho, MD, MBA, Radiation Oncology</a:t>
            </a:r>
          </a:p>
          <a:p>
            <a:pPr marL="114300" indent="0" algn="ctr">
              <a:buNone/>
            </a:pPr>
            <a:r>
              <a:rPr lang="en-US" sz="2400" dirty="0"/>
              <a:t>Daniel Irimia, MD, PhD, Surgery</a:t>
            </a:r>
          </a:p>
          <a:p>
            <a:pPr marL="114300" indent="0" algn="ctr">
              <a:buNone/>
            </a:pPr>
            <a:r>
              <a:rPr lang="en-US" sz="2400" dirty="0"/>
              <a:t>Miguel Rivera, MD, Pathology</a:t>
            </a:r>
          </a:p>
          <a:p>
            <a:pPr marL="114300" indent="0" algn="ctr">
              <a:buNone/>
            </a:pPr>
            <a:endParaRPr lang="en-US" sz="2000" dirty="0"/>
          </a:p>
          <a:p>
            <a:pPr marL="114300" indent="0" algn="ctr">
              <a:buNone/>
            </a:pPr>
            <a:r>
              <a:rPr lang="en-US" sz="2400" b="1" dirty="0"/>
              <a:t>Professor (Vote for 1)</a:t>
            </a:r>
          </a:p>
          <a:p>
            <a:pPr marL="114300" indent="0" algn="ctr">
              <a:buNone/>
            </a:pPr>
            <a:r>
              <a:rPr lang="en-US" sz="2400" dirty="0"/>
              <a:t>A. John Iafrate, MD, PhD, Pathology</a:t>
            </a:r>
          </a:p>
          <a:p>
            <a:pPr marL="114300" indent="0" algn="ctr">
              <a:buNone/>
            </a:pPr>
            <a:r>
              <a:rPr lang="en-US" sz="2400" dirty="0" err="1"/>
              <a:t>Madhusmita</a:t>
            </a:r>
            <a:r>
              <a:rPr lang="en-US" sz="2400" dirty="0"/>
              <a:t> Misra, MD, MPH, Pediatrics</a:t>
            </a:r>
          </a:p>
          <a:p>
            <a:pPr marL="114300" indent="0" algn="ctr">
              <a:buNone/>
            </a:pPr>
            <a:r>
              <a:rPr lang="en-US" sz="2400" dirty="0"/>
              <a:t>Jonathan Rosand, MD, Neurology / Center for Genomic Medicine</a:t>
            </a:r>
            <a:br>
              <a:rPr lang="en-US" sz="2400" dirty="0"/>
            </a:br>
            <a:endParaRPr lang="en-US" sz="2000" b="1" dirty="0"/>
          </a:p>
          <a:p>
            <a:pPr marL="114300" indent="0" algn="ctr">
              <a:buNone/>
            </a:pPr>
            <a:r>
              <a:rPr lang="en-US" sz="2400" b="1" u="sng" dirty="0">
                <a:hlinkClick r:id="rId3"/>
              </a:rPr>
              <a:t>https://ecor.mgh.harvard.edu/elections/voter_login.aspx</a:t>
            </a:r>
            <a:endParaRPr lang="en-US" sz="3200" b="1" dirty="0"/>
          </a:p>
        </p:txBody>
      </p:sp>
    </p:spTree>
    <p:extLst>
      <p:ext uri="{BB962C8B-B14F-4D97-AF65-F5344CB8AC3E}">
        <p14:creationId xmlns:p14="http://schemas.microsoft.com/office/powerpoint/2010/main" val="9701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67765F0-2AA0-1248-87BD-46928F9C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32" y="159967"/>
            <a:ext cx="685800" cy="685800"/>
          </a:xfrm>
          <a:prstGeom prst="rect">
            <a:avLst/>
          </a:prstGeom>
        </p:spPr>
      </p:pic>
      <p:sp>
        <p:nvSpPr>
          <p:cNvPr id="17" name="TextBox 16">
            <a:extLst>
              <a:ext uri="{FF2B5EF4-FFF2-40B4-BE49-F238E27FC236}">
                <a16:creationId xmlns:a16="http://schemas.microsoft.com/office/drawing/2014/main" id="{ABFA45DD-7C86-234F-A268-DFB0F1E26D1F}"/>
              </a:ext>
            </a:extLst>
          </p:cNvPr>
          <p:cNvSpPr txBox="1"/>
          <p:nvPr/>
        </p:nvSpPr>
        <p:spPr>
          <a:xfrm>
            <a:off x="8972066" y="2273503"/>
            <a:ext cx="2356850" cy="3416829"/>
          </a:xfrm>
          <a:prstGeom prst="rect">
            <a:avLst/>
          </a:prstGeom>
          <a:solidFill>
            <a:srgbClr val="808080"/>
          </a:solidFill>
        </p:spPr>
        <p:txBody>
          <a:bodyPr wrap="square" lIns="112457" tIns="112457" rIns="112457" bIns="112457"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Calibri"/>
                <a:ea typeface="+mn-ea"/>
                <a:cs typeface="+mn-cs"/>
              </a:rPr>
              <a:t>  </a:t>
            </a:r>
            <a:br>
              <a:rPr kumimoji="0" lang="en-US" sz="2200" b="1" i="0" u="none" strike="noStrike" kern="1200" cap="none" spc="0" normalizeH="0" baseline="0" noProof="0" dirty="0">
                <a:ln>
                  <a:noFill/>
                </a:ln>
                <a:solidFill>
                  <a:srgbClr val="FFFFFF"/>
                </a:solidFill>
                <a:effectLst/>
                <a:uLnTx/>
                <a:uFillTx/>
                <a:latin typeface="Calibri"/>
                <a:ea typeface="+mn-ea"/>
                <a:cs typeface="+mn-cs"/>
              </a:rPr>
            </a:br>
            <a:r>
              <a:rPr kumimoji="0" lang="en-US" sz="2200" b="1" i="0" u="none" strike="noStrike" kern="1200" cap="none" spc="0" normalizeH="0" baseline="0" noProof="0" dirty="0">
                <a:ln>
                  <a:noFill/>
                </a:ln>
                <a:solidFill>
                  <a:srgbClr val="FFFFFF"/>
                </a:solidFill>
                <a:effectLst/>
                <a:uLnTx/>
                <a:uFillTx/>
                <a:latin typeface="Calibri"/>
                <a:ea typeface="+mn-ea"/>
                <a:cs typeface="+mn-cs"/>
              </a:rPr>
              <a:t>Nov 9, 2020</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FFFFFF"/>
                </a:solidFill>
                <a:effectLst/>
                <a:uLnTx/>
                <a:uFillTx/>
                <a:latin typeface="Calibri"/>
                <a:ea typeface="+mn-ea"/>
                <a:cs typeface="+mn-cs"/>
              </a:rPr>
              <a:t>2-3p.m. </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D35B39"/>
                </a:solidFill>
                <a:effectLst/>
                <a:uLnTx/>
                <a:uFillTx/>
                <a:latin typeface="Calibri"/>
                <a:ea typeface="+mn-ea"/>
                <a:cs typeface="+mn-cs"/>
              </a:rPr>
              <a:t>Zoom Meeting</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Dec 14, 2020</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FFFFFF"/>
                </a:solidFill>
                <a:effectLst/>
                <a:uLnTx/>
                <a:uFillTx/>
                <a:latin typeface="Calibri"/>
                <a:ea typeface="+mn-ea"/>
                <a:cs typeface="+mn-cs"/>
              </a:rPr>
              <a:t>2-3p.m. </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D35B39"/>
                </a:solidFill>
                <a:effectLst/>
                <a:uLnTx/>
                <a:uFillTx/>
                <a:latin typeface="Calibri"/>
                <a:ea typeface="+mn-ea"/>
                <a:cs typeface="+mn-cs"/>
              </a:rPr>
              <a:t>Zoom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35B3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Jan 11, 2021</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FFFFFF"/>
                </a:solidFill>
                <a:effectLst/>
                <a:uLnTx/>
                <a:uFillTx/>
                <a:latin typeface="Calibri"/>
                <a:ea typeface="+mn-ea"/>
                <a:cs typeface="+mn-cs"/>
              </a:rPr>
              <a:t>2-3p.m. </a:t>
            </a:r>
            <a:br>
              <a:rPr kumimoji="0" lang="en-US" sz="1800" b="1" i="0" u="none" strike="noStrike" kern="1200" cap="none" spc="0" normalizeH="0" baseline="0" noProof="0" dirty="0">
                <a:ln>
                  <a:noFill/>
                </a:ln>
                <a:solidFill>
                  <a:srgbClr val="FFFFFF"/>
                </a:solidFill>
                <a:effectLst/>
                <a:uLnTx/>
                <a:uFillTx/>
                <a:latin typeface="Calibri"/>
                <a:ea typeface="+mn-ea"/>
                <a:cs typeface="+mn-cs"/>
              </a:rPr>
            </a:br>
            <a:r>
              <a:rPr kumimoji="0" lang="en-US" sz="1800" b="1" i="0" u="none" strike="noStrike" kern="1200" cap="none" spc="0" normalizeH="0" baseline="0" noProof="0" dirty="0">
                <a:ln>
                  <a:noFill/>
                </a:ln>
                <a:solidFill>
                  <a:srgbClr val="D35B39"/>
                </a:solidFill>
                <a:effectLst/>
                <a:uLnTx/>
                <a:uFillTx/>
                <a:latin typeface="Calibri"/>
                <a:ea typeface="+mn-ea"/>
                <a:cs typeface="+mn-cs"/>
              </a:rPr>
              <a:t>Zoom Meeting</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63" b="1" i="0" u="none" strike="noStrike" kern="1200" cap="none" spc="0" normalizeH="0" baseline="0" noProof="0" dirty="0">
                <a:ln>
                  <a:noFill/>
                </a:ln>
                <a:solidFill>
                  <a:srgbClr val="FFFFFF"/>
                </a:solidFill>
                <a:effectLst/>
                <a:uLnTx/>
                <a:uFillTx/>
                <a:latin typeface="Palatino" charset="0"/>
                <a:ea typeface="Palatino" charset="0"/>
                <a:cs typeface="Palatino" charset="0"/>
              </a:rPr>
            </a:br>
            <a:endParaRPr kumimoji="0" lang="en-US" sz="1200" b="1" i="0" u="none" strike="noStrike" kern="1200" cap="none" spc="0" normalizeH="0" baseline="0" noProof="0" dirty="0">
              <a:ln>
                <a:noFill/>
              </a:ln>
              <a:solidFill>
                <a:srgbClr val="FFFFFF"/>
              </a:solidFill>
              <a:effectLst/>
              <a:uLnTx/>
              <a:uFillTx/>
              <a:latin typeface="Palatino" charset="0"/>
              <a:ea typeface="Palatino" charset="0"/>
              <a:cs typeface="Palatino" charset="0"/>
            </a:endParaRPr>
          </a:p>
        </p:txBody>
      </p:sp>
      <p:sp>
        <p:nvSpPr>
          <p:cNvPr id="26" name="TextBox 25">
            <a:hlinkClick r:id="rId4"/>
            <a:extLst>
              <a:ext uri="{FF2B5EF4-FFF2-40B4-BE49-F238E27FC236}">
                <a16:creationId xmlns:a16="http://schemas.microsoft.com/office/drawing/2014/main" id="{6AD0B94D-EB44-4B43-BADD-8116E55B4800}"/>
              </a:ext>
            </a:extLst>
          </p:cNvPr>
          <p:cNvSpPr txBox="1"/>
          <p:nvPr/>
        </p:nvSpPr>
        <p:spPr>
          <a:xfrm>
            <a:off x="1499362" y="6355554"/>
            <a:ext cx="8262273" cy="346249"/>
          </a:xfrm>
          <a:prstGeom prst="rect">
            <a:avLst/>
          </a:prstGeom>
          <a:solidFill>
            <a:srgbClr val="CF7F00"/>
          </a:solidFill>
          <a:ln>
            <a:solidFill>
              <a:schemeClr val="bg2"/>
            </a:solidFill>
          </a:ln>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Palatino" charset="0"/>
                <a:ea typeface="Palatino" charset="0"/>
                <a:cs typeface="Palatino" charset="0"/>
              </a:rPr>
              <a:t>Visit   </a:t>
            </a:r>
            <a:r>
              <a:rPr kumimoji="0" lang="en-US" sz="1650" b="1" i="0" u="none" strike="noStrike" kern="1200" cap="none" spc="0" normalizeH="0" baseline="0" noProof="0" dirty="0" err="1">
                <a:ln>
                  <a:noFill/>
                </a:ln>
                <a:solidFill>
                  <a:srgbClr val="FFFFFF"/>
                </a:solidFill>
                <a:effectLst/>
                <a:uLnTx/>
                <a:uFillTx/>
                <a:latin typeface="Palatino" charset="0"/>
                <a:ea typeface="Palatino" charset="0"/>
                <a:cs typeface="Palatino" charset="0"/>
              </a:rPr>
              <a:t>rc.partners.org</a:t>
            </a:r>
            <a:r>
              <a:rPr kumimoji="0" lang="en-US" sz="1650" b="1" i="0" u="none" strike="noStrike" kern="1200" cap="none" spc="0" normalizeH="0" baseline="0" noProof="0" dirty="0">
                <a:ln>
                  <a:noFill/>
                </a:ln>
                <a:solidFill>
                  <a:srgbClr val="FFFFFF"/>
                </a:solidFill>
                <a:effectLst/>
                <a:uLnTx/>
                <a:uFillTx/>
                <a:latin typeface="Palatino" charset="0"/>
                <a:ea typeface="Palatino" charset="0"/>
                <a:cs typeface="Palatino" charset="0"/>
              </a:rPr>
              <a:t>/events </a:t>
            </a:r>
            <a:r>
              <a:rPr kumimoji="0" lang="en-US" sz="1650" b="0" i="0" u="none" strike="noStrike" kern="1200" cap="none" spc="0" normalizeH="0" baseline="0" noProof="0" dirty="0">
                <a:ln>
                  <a:noFill/>
                </a:ln>
                <a:solidFill>
                  <a:srgbClr val="FFFFFF"/>
                </a:solidFill>
                <a:effectLst/>
                <a:uLnTx/>
                <a:uFillTx/>
                <a:latin typeface="Palatino" charset="0"/>
                <a:ea typeface="Palatino" charset="0"/>
                <a:cs typeface="Palatino" charset="0"/>
              </a:rPr>
              <a:t>for Zoom Meeting information</a:t>
            </a:r>
            <a:endParaRPr kumimoji="0" lang="en-US" sz="1350" b="0" i="0" u="none" strike="noStrike" kern="1200" cap="none" spc="0" normalizeH="0" baseline="0" noProof="0" dirty="0">
              <a:ln>
                <a:noFill/>
              </a:ln>
              <a:solidFill>
                <a:srgbClr val="FFFFFF"/>
              </a:solidFill>
              <a:effectLst/>
              <a:uLnTx/>
              <a:uFillTx/>
              <a:latin typeface="Palatino" charset="0"/>
              <a:ea typeface="Palatino" charset="0"/>
              <a:cs typeface="Palatino" charset="0"/>
            </a:endParaRPr>
          </a:p>
        </p:txBody>
      </p:sp>
      <p:sp>
        <p:nvSpPr>
          <p:cNvPr id="13" name="Content Placeholder 2">
            <a:extLst>
              <a:ext uri="{FF2B5EF4-FFF2-40B4-BE49-F238E27FC236}">
                <a16:creationId xmlns:a16="http://schemas.microsoft.com/office/drawing/2014/main" id="{87276F84-C594-2946-B637-BEE5EBC740AE}"/>
              </a:ext>
            </a:extLst>
          </p:cNvPr>
          <p:cNvSpPr>
            <a:spLocks noGrp="1"/>
          </p:cNvSpPr>
          <p:nvPr>
            <p:ph idx="1"/>
          </p:nvPr>
        </p:nvSpPr>
        <p:spPr>
          <a:xfrm>
            <a:off x="3190821" y="1812064"/>
            <a:ext cx="5377542" cy="4151958"/>
          </a:xfrm>
        </p:spPr>
        <p:txBody>
          <a:bodyPr>
            <a:noAutofit/>
          </a:bodyPr>
          <a:lstStyle/>
          <a:p>
            <a:pPr marL="0" indent="0">
              <a:spcBef>
                <a:spcPts val="0"/>
              </a:spcBef>
              <a:buNone/>
              <a:defRPr/>
            </a:pPr>
            <a:r>
              <a:rPr lang="en-US" sz="1400" dirty="0" err="1"/>
              <a:t>LabArchives</a:t>
            </a:r>
            <a:r>
              <a:rPr lang="en-US" sz="1400" dirty="0"/>
              <a:t> is a web-based application designed for scientists to organize and share laboratory data.          					</a:t>
            </a:r>
            <a:r>
              <a:rPr lang="en-US" sz="1400" dirty="0">
                <a:hlinkClick r:id="rId5"/>
              </a:rPr>
              <a:t>rc.partners.org/eln</a:t>
            </a:r>
            <a:r>
              <a:rPr lang="en-US" sz="1400" dirty="0"/>
              <a:t>	   </a:t>
            </a:r>
            <a:endParaRPr lang="en-US" sz="1800" dirty="0"/>
          </a:p>
          <a:p>
            <a:pPr marL="0" indent="0">
              <a:spcBef>
                <a:spcPts val="0"/>
              </a:spcBef>
              <a:buNone/>
              <a:defRPr/>
            </a:pPr>
            <a:r>
              <a:rPr lang="en-US" sz="1800" dirty="0"/>
              <a:t>    </a:t>
            </a:r>
          </a:p>
          <a:p>
            <a:pPr marL="0" indent="0">
              <a:spcBef>
                <a:spcPts val="0"/>
              </a:spcBef>
              <a:buNone/>
              <a:defRPr/>
            </a:pPr>
            <a:r>
              <a:rPr lang="en-US" sz="1400" dirty="0"/>
              <a:t>R is a free, open-source programming language and software environment for statistical computing and graphics.	               			</a:t>
            </a:r>
            <a:r>
              <a:rPr lang="en-US" sz="1400" dirty="0">
                <a:hlinkClick r:id="rId6"/>
              </a:rPr>
              <a:t>rc.partners.org/rusers</a:t>
            </a:r>
            <a:br>
              <a:rPr lang="en-US" sz="1800" dirty="0"/>
            </a:br>
            <a:r>
              <a:rPr lang="en-US" sz="1800" dirty="0"/>
              <a:t>  </a:t>
            </a:r>
            <a:br>
              <a:rPr lang="en-US" sz="1400" dirty="0"/>
            </a:br>
            <a:r>
              <a:rPr lang="en-US" sz="1400" dirty="0"/>
              <a:t>Research Electronic Data Capture is a free, web-based software application for study data.	               					</a:t>
            </a:r>
            <a:r>
              <a:rPr lang="en-US" sz="1400" dirty="0">
                <a:hlinkClick r:id="rId7"/>
              </a:rPr>
              <a:t>rc.partners.org/redcap</a:t>
            </a:r>
            <a:r>
              <a:rPr lang="en-US" sz="1400" dirty="0"/>
              <a:t> </a:t>
            </a:r>
            <a:br>
              <a:rPr lang="en-US" sz="1800" dirty="0"/>
            </a:br>
            <a:r>
              <a:rPr lang="en-US" sz="1800" dirty="0"/>
              <a:t>   </a:t>
            </a:r>
          </a:p>
          <a:p>
            <a:pPr marL="0" indent="0">
              <a:spcBef>
                <a:spcPts val="0"/>
              </a:spcBef>
              <a:buNone/>
              <a:defRPr/>
            </a:pPr>
            <a:r>
              <a:rPr lang="en-US" sz="1400" dirty="0"/>
              <a:t>Linux computing cluster with job scheduling system for batch jobs and remote desktops.	 	               				</a:t>
            </a:r>
            <a:r>
              <a:rPr lang="en-US" sz="1400" dirty="0">
                <a:hlinkClick r:id="rId8"/>
              </a:rPr>
              <a:t>rc.partners.org/ERISOne</a:t>
            </a:r>
            <a:r>
              <a:rPr lang="en-US" sz="1400" dirty="0"/>
              <a:t> </a:t>
            </a:r>
            <a:br>
              <a:rPr lang="en-US" sz="1800" dirty="0"/>
            </a:br>
            <a:r>
              <a:rPr lang="en-US" sz="1800" dirty="0"/>
              <a:t>   </a:t>
            </a:r>
          </a:p>
          <a:p>
            <a:pPr marL="0" indent="0">
              <a:spcBef>
                <a:spcPts val="0"/>
              </a:spcBef>
              <a:buNone/>
              <a:defRPr/>
            </a:pPr>
            <a:r>
              <a:rPr lang="en-US" sz="1400" dirty="0"/>
              <a:t>Python is a programming language that lets you work quickly and integrate systems more effectively.	              	 		</a:t>
            </a:r>
            <a:r>
              <a:rPr lang="en-US" sz="1400" dirty="0">
                <a:hlinkClick r:id="rId9"/>
              </a:rPr>
              <a:t>rc.partners.org/python</a:t>
            </a:r>
            <a:r>
              <a:rPr lang="en-US" sz="1400" dirty="0"/>
              <a:t>  </a:t>
            </a:r>
          </a:p>
        </p:txBody>
      </p:sp>
      <p:sp>
        <p:nvSpPr>
          <p:cNvPr id="18" name="Rounded Rectangle 17">
            <a:extLst>
              <a:ext uri="{FF2B5EF4-FFF2-40B4-BE49-F238E27FC236}">
                <a16:creationId xmlns:a16="http://schemas.microsoft.com/office/drawing/2014/main" id="{A083DF23-4EBD-7C45-A1E1-76192EC1ECE8}"/>
              </a:ext>
            </a:extLst>
          </p:cNvPr>
          <p:cNvSpPr/>
          <p:nvPr/>
        </p:nvSpPr>
        <p:spPr bwMode="gray">
          <a:xfrm>
            <a:off x="875276" y="1812064"/>
            <a:ext cx="2182723" cy="622267"/>
          </a:xfrm>
          <a:prstGeom prst="roundRect">
            <a:avLst/>
          </a:prstGeom>
          <a:solidFill>
            <a:srgbClr val="009C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Georgia"/>
                <a:ea typeface="+mn-ea"/>
                <a:cs typeface="Calibri" panose="020F0502020204030204" pitchFamily="34" charset="0"/>
              </a:rPr>
              <a:t>LabArchives</a:t>
            </a:r>
            <a:endParaRPr kumimoji="0" lang="en-US" sz="2200" b="1" i="0" u="none" strike="noStrike" kern="1200" cap="none" spc="0" normalizeH="0" baseline="0" noProof="0" dirty="0">
              <a:ln>
                <a:noFill/>
              </a:ln>
              <a:solidFill>
                <a:srgbClr val="FFFFFF"/>
              </a:solidFill>
              <a:effectLst/>
              <a:uLnTx/>
              <a:uFillTx/>
              <a:latin typeface="Georgia"/>
              <a:ea typeface="+mn-ea"/>
              <a:cs typeface="Calibri" panose="020F0502020204030204" pitchFamily="34" charset="0"/>
            </a:endParaRPr>
          </a:p>
        </p:txBody>
      </p:sp>
      <p:sp>
        <p:nvSpPr>
          <p:cNvPr id="21" name="Rounded Rectangle 20">
            <a:extLst>
              <a:ext uri="{FF2B5EF4-FFF2-40B4-BE49-F238E27FC236}">
                <a16:creationId xmlns:a16="http://schemas.microsoft.com/office/drawing/2014/main" id="{A0EB9CFF-46E7-934A-B42E-98B00DC55D08}"/>
              </a:ext>
            </a:extLst>
          </p:cNvPr>
          <p:cNvSpPr/>
          <p:nvPr/>
        </p:nvSpPr>
        <p:spPr bwMode="gray">
          <a:xfrm>
            <a:off x="875276" y="2694304"/>
            <a:ext cx="2182723" cy="622267"/>
          </a:xfrm>
          <a:prstGeom prst="roundRect">
            <a:avLst/>
          </a:prstGeom>
          <a:solidFill>
            <a:srgbClr val="009C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eorgia"/>
                <a:ea typeface="+mn-ea"/>
                <a:cs typeface="Calibri" panose="020F0502020204030204" pitchFamily="34" charset="0"/>
              </a:rPr>
              <a:t>R Resources</a:t>
            </a:r>
          </a:p>
        </p:txBody>
      </p:sp>
      <p:sp>
        <p:nvSpPr>
          <p:cNvPr id="24" name="Rounded Rectangle 23">
            <a:extLst>
              <a:ext uri="{FF2B5EF4-FFF2-40B4-BE49-F238E27FC236}">
                <a16:creationId xmlns:a16="http://schemas.microsoft.com/office/drawing/2014/main" id="{E259AC4A-A004-6445-ADC0-97D01D628E1C}"/>
              </a:ext>
            </a:extLst>
          </p:cNvPr>
          <p:cNvSpPr/>
          <p:nvPr/>
        </p:nvSpPr>
        <p:spPr bwMode="gray">
          <a:xfrm>
            <a:off x="875276" y="4458784"/>
            <a:ext cx="2182723" cy="622267"/>
          </a:xfrm>
          <a:prstGeom prst="roundRect">
            <a:avLst/>
          </a:prstGeom>
          <a:solidFill>
            <a:srgbClr val="009C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eorgia"/>
                <a:ea typeface="+mn-ea"/>
                <a:cs typeface="Calibri" panose="020F0502020204030204" pitchFamily="34" charset="0"/>
              </a:rPr>
              <a:t>ERISOne</a:t>
            </a:r>
          </a:p>
        </p:txBody>
      </p:sp>
      <p:sp>
        <p:nvSpPr>
          <p:cNvPr id="25" name="Rounded Rectangle 24">
            <a:extLst>
              <a:ext uri="{FF2B5EF4-FFF2-40B4-BE49-F238E27FC236}">
                <a16:creationId xmlns:a16="http://schemas.microsoft.com/office/drawing/2014/main" id="{ADD6EBEE-F3E2-254A-8669-C09267227D36}"/>
              </a:ext>
            </a:extLst>
          </p:cNvPr>
          <p:cNvSpPr/>
          <p:nvPr/>
        </p:nvSpPr>
        <p:spPr bwMode="gray">
          <a:xfrm>
            <a:off x="875276" y="3576544"/>
            <a:ext cx="2182723" cy="622267"/>
          </a:xfrm>
          <a:prstGeom prst="roundRect">
            <a:avLst/>
          </a:prstGeom>
          <a:solidFill>
            <a:srgbClr val="009C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srgbClr val="FFFFFF"/>
                </a:solidFill>
                <a:effectLst/>
                <a:uLnTx/>
                <a:uFillTx/>
                <a:latin typeface="Georgia"/>
                <a:ea typeface="+mn-ea"/>
                <a:cs typeface="Calibri" panose="020F0502020204030204" pitchFamily="34" charset="0"/>
              </a:rPr>
              <a:t>REDCap</a:t>
            </a:r>
            <a:endParaRPr kumimoji="0" lang="en-US" sz="2300" b="1" i="0" u="none" strike="noStrike" kern="1200" cap="none" spc="0" normalizeH="0" baseline="0" noProof="0" dirty="0">
              <a:ln>
                <a:noFill/>
              </a:ln>
              <a:solidFill>
                <a:srgbClr val="FFFFFF"/>
              </a:solidFill>
              <a:effectLst/>
              <a:uLnTx/>
              <a:uFillTx/>
              <a:latin typeface="Georgia"/>
              <a:ea typeface="+mn-ea"/>
              <a:cs typeface="Calibri" panose="020F0502020204030204" pitchFamily="34" charset="0"/>
            </a:endParaRPr>
          </a:p>
        </p:txBody>
      </p:sp>
      <p:sp>
        <p:nvSpPr>
          <p:cNvPr id="27" name="Rounded Rectangle 26">
            <a:extLst>
              <a:ext uri="{FF2B5EF4-FFF2-40B4-BE49-F238E27FC236}">
                <a16:creationId xmlns:a16="http://schemas.microsoft.com/office/drawing/2014/main" id="{28E71E2E-447A-4A49-A7DD-2F3B36833243}"/>
              </a:ext>
            </a:extLst>
          </p:cNvPr>
          <p:cNvSpPr/>
          <p:nvPr/>
        </p:nvSpPr>
        <p:spPr bwMode="gray">
          <a:xfrm>
            <a:off x="875276" y="5341022"/>
            <a:ext cx="2182723" cy="622267"/>
          </a:xfrm>
          <a:prstGeom prst="roundRect">
            <a:avLst/>
          </a:prstGeom>
          <a:solidFill>
            <a:srgbClr val="009C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Georgia"/>
                <a:ea typeface="+mn-ea"/>
                <a:cs typeface="Calibri" panose="020F0502020204030204" pitchFamily="34" charset="0"/>
              </a:rPr>
              <a:t>Python</a:t>
            </a:r>
          </a:p>
        </p:txBody>
      </p:sp>
      <p:sp>
        <p:nvSpPr>
          <p:cNvPr id="20" name="Title 1">
            <a:extLst>
              <a:ext uri="{FF2B5EF4-FFF2-40B4-BE49-F238E27FC236}">
                <a16:creationId xmlns:a16="http://schemas.microsoft.com/office/drawing/2014/main" id="{DCA4A282-F094-D647-829A-217DC3377F73}"/>
              </a:ext>
            </a:extLst>
          </p:cNvPr>
          <p:cNvSpPr txBox="1">
            <a:spLocks/>
          </p:cNvSpPr>
          <p:nvPr/>
        </p:nvSpPr>
        <p:spPr>
          <a:xfrm>
            <a:off x="1129186" y="210590"/>
            <a:ext cx="9014558" cy="1077218"/>
          </a:xfrm>
          <a:prstGeom prst="rect">
            <a:avLst/>
          </a:prstGeom>
        </p:spPr>
        <p:txBody>
          <a:bodyPr wrap="square" anchor="t">
            <a:spAutoFit/>
          </a:bodyPr>
          <a:lstStyle>
            <a:lvl1pPr algn="l" rtl="0" eaLnBrk="1" latinLnBrk="0" hangingPunct="1">
              <a:lnSpc>
                <a:spcPct val="100000"/>
              </a:lnSpc>
              <a:spcBef>
                <a:spcPct val="0"/>
              </a:spcBef>
              <a:buNone/>
              <a:defRPr kumimoji="0" sz="2400" b="1" kern="1200">
                <a:solidFill>
                  <a:schemeClr val="tx1">
                    <a:lumMod val="75000"/>
                    <a:lumOff val="25000"/>
                  </a:schemeClr>
                </a:solidFill>
                <a:latin typeface="Palatino Linotype"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3A93"/>
                </a:solidFill>
                <a:effectLst/>
                <a:uLnTx/>
                <a:uFillTx/>
                <a:latin typeface="Georgia"/>
                <a:ea typeface="+mj-ea"/>
                <a:cs typeface="+mj-cs"/>
              </a:rPr>
              <a:t>Virtual Enterprise Research IS Office Hours</a:t>
            </a:r>
            <a:br>
              <a:rPr kumimoji="0" lang="en-US" sz="3200" b="0" i="0" u="none" strike="noStrike" kern="1200" cap="none" spc="0" normalizeH="0" baseline="0" noProof="0" dirty="0">
                <a:ln>
                  <a:noFill/>
                </a:ln>
                <a:solidFill>
                  <a:srgbClr val="003A93"/>
                </a:solidFill>
                <a:effectLst/>
                <a:uLnTx/>
                <a:uFillTx/>
                <a:latin typeface="Georgia"/>
                <a:ea typeface="+mj-ea"/>
                <a:cs typeface="+mj-cs"/>
              </a:rPr>
            </a:br>
            <a:r>
              <a:rPr kumimoji="0" lang="en-US" sz="3200" b="0" i="0" u="none" strike="noStrike" kern="1200" cap="none" spc="0" normalizeH="0" baseline="0" noProof="0" dirty="0">
                <a:ln>
                  <a:noFill/>
                </a:ln>
                <a:solidFill>
                  <a:srgbClr val="003A93"/>
                </a:solidFill>
                <a:effectLst/>
                <a:uLnTx/>
                <a:uFillTx/>
                <a:latin typeface="Georgia"/>
                <a:ea typeface="+mj-ea"/>
                <a:cs typeface="+mj-cs"/>
              </a:rPr>
              <a:t>Now from 2-3p.m. </a:t>
            </a:r>
            <a:endParaRPr kumimoji="0" lang="en-US" sz="3200" b="0" i="0" u="none" strike="noStrike" kern="1200" cap="none" spc="0" normalizeH="0" baseline="0" noProof="0" dirty="0">
              <a:ln>
                <a:noFill/>
              </a:ln>
              <a:solidFill>
                <a:srgbClr val="003A93"/>
              </a:solidFill>
              <a:effectLst/>
              <a:uLnTx/>
              <a:uFillTx/>
              <a:latin typeface="Georgia"/>
              <a:ea typeface="+mj-ea"/>
              <a:cs typeface="Calibri"/>
            </a:endParaRPr>
          </a:p>
        </p:txBody>
      </p:sp>
      <p:sp>
        <p:nvSpPr>
          <p:cNvPr id="23" name="Rectangle 22">
            <a:extLst>
              <a:ext uri="{FF2B5EF4-FFF2-40B4-BE49-F238E27FC236}">
                <a16:creationId xmlns:a16="http://schemas.microsoft.com/office/drawing/2014/main" id="{097F520B-D1C6-7045-B842-A683F872795E}"/>
              </a:ext>
            </a:extLst>
          </p:cNvPr>
          <p:cNvSpPr/>
          <p:nvPr/>
        </p:nvSpPr>
        <p:spPr>
          <a:xfrm>
            <a:off x="1034127" y="1301780"/>
            <a:ext cx="872750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Join the virtual Zoom Meeting to receive 1:1 support and consultation about these resources:</a:t>
            </a:r>
          </a:p>
        </p:txBody>
      </p:sp>
      <p:sp>
        <p:nvSpPr>
          <p:cNvPr id="14" name="Rectangle 13">
            <a:extLst>
              <a:ext uri="{FF2B5EF4-FFF2-40B4-BE49-F238E27FC236}">
                <a16:creationId xmlns:a16="http://schemas.microsoft.com/office/drawing/2014/main" id="{40CCAC7F-4715-F54E-9702-7C9B9801C0A3}"/>
              </a:ext>
            </a:extLst>
          </p:cNvPr>
          <p:cNvSpPr/>
          <p:nvPr/>
        </p:nvSpPr>
        <p:spPr bwMode="gray">
          <a:xfrm>
            <a:off x="10692384" y="6254496"/>
            <a:ext cx="1316736" cy="5483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7641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p:cNvPr>
          <p:cNvSpPr txBox="1"/>
          <p:nvPr/>
        </p:nvSpPr>
        <p:spPr>
          <a:xfrm>
            <a:off x="-1" y="5967412"/>
            <a:ext cx="10441779" cy="646331"/>
          </a:xfrm>
          <a:prstGeom prst="rect">
            <a:avLst/>
          </a:prstGeom>
          <a:solidFill>
            <a:srgbClr val="003A93"/>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FFFFFF"/>
                </a:solidFill>
                <a:effectLst/>
                <a:uLnTx/>
                <a:uFillTx/>
                <a:latin typeface="Calibri"/>
                <a:ea typeface="+mn-ea"/>
                <a:cs typeface="+mn-cs"/>
              </a:rPr>
            </a:b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Content Placeholder 2"/>
          <p:cNvSpPr>
            <a:spLocks noGrp="1"/>
          </p:cNvSpPr>
          <p:nvPr>
            <p:ph idx="1"/>
          </p:nvPr>
        </p:nvSpPr>
        <p:spPr>
          <a:xfrm>
            <a:off x="195539" y="1435666"/>
            <a:ext cx="8359738" cy="1409047"/>
          </a:xfrm>
        </p:spPr>
        <p:txBody>
          <a:bodyPr>
            <a:noAutofit/>
          </a:bodyPr>
          <a:lstStyle/>
          <a:p>
            <a:pPr marL="0" indent="0">
              <a:buNone/>
            </a:pPr>
            <a:r>
              <a:rPr lang="en-US" sz="2300" dirty="0"/>
              <a:t>A pilot is underway to improve the computing experience for non-standard Windows devices used for business purposes and to assure productive, stable and secure computers.</a:t>
            </a:r>
            <a:br>
              <a:rPr lang="en-US" sz="2300" dirty="0"/>
            </a:br>
            <a:endParaRPr lang="en-US" sz="2300" dirty="0"/>
          </a:p>
          <a:p>
            <a:pPr marL="0" indent="0">
              <a:buNone/>
            </a:pPr>
            <a:endParaRPr lang="en-US" sz="2300" dirty="0"/>
          </a:p>
        </p:txBody>
      </p:sp>
      <p:sp>
        <p:nvSpPr>
          <p:cNvPr id="13" name="TextBox 12">
            <a:extLst>
              <a:ext uri="{FF2B5EF4-FFF2-40B4-BE49-F238E27FC236}">
                <a16:creationId xmlns:a16="http://schemas.microsoft.com/office/drawing/2014/main" id="{581BDA1A-086D-E34F-BD2D-CEFFFF44A124}"/>
              </a:ext>
            </a:extLst>
          </p:cNvPr>
          <p:cNvSpPr txBox="1"/>
          <p:nvPr/>
        </p:nvSpPr>
        <p:spPr>
          <a:xfrm>
            <a:off x="8712251" y="1540565"/>
            <a:ext cx="3019493" cy="3933643"/>
          </a:xfrm>
          <a:prstGeom prst="rect">
            <a:avLst/>
          </a:prstGeom>
          <a:solidFill>
            <a:srgbClr val="154450"/>
          </a:solidFill>
        </p:spPr>
        <p:txBody>
          <a:bodyPr wrap="square" lIns="149943" tIns="149943" rIns="149943" bIns="14994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F7F00"/>
                </a:solidFill>
                <a:effectLst/>
                <a:uLnTx/>
                <a:uFillTx/>
                <a:latin typeface="Calibri"/>
                <a:ea typeface="+mn-ea"/>
                <a:cs typeface="+mn-cs"/>
              </a:rPr>
              <a:t>Requirements</a:t>
            </a:r>
            <a:br>
              <a:rPr kumimoji="0" lang="en-US" sz="800" b="1" i="0" u="none" strike="noStrike" kern="1200" cap="none" spc="0" normalizeH="0" baseline="0" noProof="0" dirty="0">
                <a:ln>
                  <a:noFill/>
                </a:ln>
                <a:solidFill>
                  <a:srgbClr val="D35B39"/>
                </a:solidFill>
                <a:effectLst/>
                <a:uLnTx/>
                <a:uFillTx/>
                <a:latin typeface="Calibri"/>
                <a:ea typeface="+mn-ea"/>
                <a:cs typeface="+mn-cs"/>
              </a:rPr>
            </a:br>
            <a:r>
              <a:rPr kumimoji="0" lang="en-US" sz="800" b="1" i="0" u="none" strike="noStrike" kern="1200" cap="none" spc="0" normalizeH="0" baseline="0" noProof="0" dirty="0">
                <a:ln>
                  <a:noFill/>
                </a:ln>
                <a:solidFill>
                  <a:srgbClr val="D35B39"/>
                </a:solidFill>
                <a:effectLst/>
                <a:uLnTx/>
                <a:uFillTx/>
                <a:latin typeface="Calibri"/>
                <a:ea typeface="+mn-ea"/>
                <a:cs typeface="+mn-cs"/>
              </a:rPr>
              <a:t>  </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Institutionally purchased non-standard Windows devices running Windows 10 Pro with TPM that are either: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New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Willing to rebuild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At this time, personally-owned or vendor-managed devices are not eligible for the pilot.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Calibri"/>
                <a:ea typeface="+mn-ea"/>
                <a:cs typeface="+mn-cs"/>
              </a:rPr>
            </a:br>
            <a:br>
              <a:rPr kumimoji="0" lang="en-US" sz="1800" b="0" i="0" u="none" strike="noStrike" kern="1200" cap="none" spc="0" normalizeH="0" baseline="0" noProof="0" dirty="0">
                <a:ln>
                  <a:noFill/>
                </a:ln>
                <a:solidFill>
                  <a:srgbClr val="000000"/>
                </a:solidFill>
                <a:effectLst/>
                <a:uLnTx/>
                <a:uFillTx/>
                <a:latin typeface="Calibri"/>
                <a:ea typeface="+mn-ea"/>
                <a:cs typeface="+mn-cs"/>
              </a:rPr>
            </a:br>
            <a:endParaRPr kumimoji="0" lang="en-US" sz="17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37D6B54E-CE1A-7041-8659-D41F47E72E12}"/>
              </a:ext>
            </a:extLst>
          </p:cNvPr>
          <p:cNvSpPr txBox="1">
            <a:spLocks/>
          </p:cNvSpPr>
          <p:nvPr/>
        </p:nvSpPr>
        <p:spPr>
          <a:xfrm>
            <a:off x="321501" y="5999867"/>
            <a:ext cx="10120277" cy="717652"/>
          </a:xfrm>
          <a:prstGeom prst="rect">
            <a:avLst/>
          </a:prstGeom>
        </p:spPr>
        <p:txBody>
          <a:bodyPr vert="horz">
            <a:noAutofit/>
          </a:bodyPr>
          <a:lstStyle>
            <a:lvl1pPr marL="231775" indent="-231775" algn="l" rtl="0" eaLnBrk="1" latinLnBrk="0" hangingPunct="1">
              <a:spcBef>
                <a:spcPts val="600"/>
              </a:spcBef>
              <a:buClrTx/>
              <a:buSzPct val="100000"/>
              <a:buFont typeface="Arial" pitchFamily="34" charset="0"/>
              <a:buChar char="•"/>
              <a:defRPr kumimoji="0" sz="1800" kern="1200">
                <a:solidFill>
                  <a:schemeClr val="tx1"/>
                </a:solidFill>
                <a:latin typeface="Palatino Linotype" pitchFamily="18" charset="0"/>
                <a:ea typeface="+mn-ea"/>
                <a:cs typeface="+mn-cs"/>
              </a:defRPr>
            </a:lvl1pPr>
            <a:lvl2pPr marL="628650" indent="-282575" algn="l" rtl="0" eaLnBrk="1" latinLnBrk="0" hangingPunct="1">
              <a:spcBef>
                <a:spcPts val="600"/>
              </a:spcBef>
              <a:buClrTx/>
              <a:buSzPct val="100000"/>
              <a:buFont typeface="Arial" pitchFamily="34" charset="0"/>
              <a:buChar char="–"/>
              <a:defRPr kumimoji="0" sz="1600" kern="1200">
                <a:solidFill>
                  <a:schemeClr val="tx1"/>
                </a:solidFill>
                <a:latin typeface="Palatino Linotype" pitchFamily="18" charset="0"/>
                <a:ea typeface="+mn-ea"/>
                <a:cs typeface="+mn-cs"/>
              </a:defRPr>
            </a:lvl2pPr>
            <a:lvl3pPr marL="973138" indent="-227013" algn="l" rtl="0" eaLnBrk="1" latinLnBrk="0" hangingPunct="1">
              <a:spcBef>
                <a:spcPts val="600"/>
              </a:spcBef>
              <a:buClrTx/>
              <a:buSzPct val="100000"/>
              <a:buFont typeface="Palatino Linotype" pitchFamily="18" charset="0"/>
              <a:buChar char="»"/>
              <a:defRPr kumimoji="0" sz="1400" kern="1200">
                <a:solidFill>
                  <a:schemeClr val="tx1"/>
                </a:solidFill>
                <a:latin typeface="Palatino Linotype" pitchFamily="18" charset="0"/>
                <a:ea typeface="+mn-ea"/>
                <a:cs typeface="+mn-cs"/>
              </a:defRPr>
            </a:lvl3pPr>
            <a:lvl4pPr marL="1374775" indent="-292100" algn="l" rtl="0" eaLnBrk="1" latinLnBrk="0" hangingPunct="1">
              <a:spcBef>
                <a:spcPts val="600"/>
              </a:spcBef>
              <a:buClrTx/>
              <a:buSzPct val="100000"/>
              <a:buFont typeface="Arial" pitchFamily="34" charset="0"/>
              <a:buChar char="–"/>
              <a:defRPr kumimoji="0" sz="1600" kern="1200">
                <a:solidFill>
                  <a:schemeClr val="tx1"/>
                </a:solidFill>
                <a:latin typeface="Palatino Linotype" pitchFamily="18" charset="0"/>
                <a:ea typeface="+mn-ea"/>
                <a:cs typeface="+mn-cs"/>
              </a:defRPr>
            </a:lvl4pPr>
            <a:lvl5pPr marL="1711325" indent="-227013" algn="l" rtl="0" eaLnBrk="1" latinLnBrk="0" hangingPunct="1">
              <a:spcBef>
                <a:spcPts val="600"/>
              </a:spcBef>
              <a:buClrTx/>
              <a:buSzPct val="100000"/>
              <a:buFont typeface="Arial" pitchFamily="34" charset="0"/>
              <a:buChar char="•"/>
              <a:defRPr kumimoji="0" sz="1600" kern="1200">
                <a:solidFill>
                  <a:schemeClr val="tx1"/>
                </a:solidFill>
                <a:latin typeface="Palatino Linotype"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Arial" pitchFamily="34" charset="0"/>
              <a:buNone/>
              <a:tabLst/>
              <a:defRPr/>
            </a:pPr>
            <a:r>
              <a:rPr kumimoji="0" lang="en-US" sz="2400" b="1" i="0" u="none" strike="noStrike" kern="1200" cap="none" spc="0" normalizeH="0" baseline="0" noProof="0" dirty="0" err="1">
                <a:ln>
                  <a:noFill/>
                </a:ln>
                <a:solidFill>
                  <a:srgbClr val="FFFFFF"/>
                </a:solidFill>
                <a:effectLst/>
                <a:uLnTx/>
                <a:uFillTx/>
                <a:latin typeface="Palatino Linotype" pitchFamily="18" charset="0"/>
                <a:ea typeface="+mn-ea"/>
                <a:cs typeface="+mn-cs"/>
              </a:rPr>
              <a:t>rc.partners.org</a:t>
            </a:r>
            <a:r>
              <a:rPr kumimoji="0" lang="en-US" sz="2400" b="1" i="0" u="none" strike="noStrike" kern="1200" cap="none" spc="0" normalizeH="0" baseline="0" noProof="0" dirty="0">
                <a:ln>
                  <a:noFill/>
                </a:ln>
                <a:solidFill>
                  <a:srgbClr val="FFFFFF"/>
                </a:solidFill>
                <a:effectLst/>
                <a:uLnTx/>
                <a:uFillTx/>
                <a:latin typeface="Palatino Linotype" pitchFamily="18" charset="0"/>
                <a:ea typeface="+mn-ea"/>
                <a:cs typeface="+mn-cs"/>
              </a:rPr>
              <a:t>/nonstandard-windows-pilot    </a:t>
            </a:r>
            <a:r>
              <a:rPr kumimoji="0" lang="en-US" sz="3000" b="1" i="0" u="none" strike="noStrike" kern="1200" cap="none" spc="0" normalizeH="0" baseline="0" noProof="0" dirty="0">
                <a:ln>
                  <a:noFill/>
                </a:ln>
                <a:solidFill>
                  <a:srgbClr val="FFFFFF"/>
                </a:solidFill>
                <a:effectLst/>
                <a:uLnTx/>
                <a:uFillTx/>
                <a:latin typeface="Palatino Linotype" pitchFamily="18" charset="0"/>
                <a:ea typeface="+mn-ea"/>
                <a:cs typeface="+mn-cs"/>
              </a:rPr>
              <a:t>|  </a:t>
            </a:r>
            <a:r>
              <a:rPr kumimoji="0" lang="en-US" sz="3000" b="1" i="0" u="none" strike="noStrike" kern="1200" cap="none" spc="0" normalizeH="0" baseline="0" noProof="0" dirty="0" err="1">
                <a:ln>
                  <a:noFill/>
                </a:ln>
                <a:solidFill>
                  <a:srgbClr val="FFFFFF"/>
                </a:solidFill>
                <a:effectLst/>
                <a:uLnTx/>
                <a:uFillTx/>
                <a:latin typeface="Palatino Linotype" pitchFamily="18" charset="0"/>
                <a:ea typeface="+mn-ea"/>
                <a:cs typeface="+mn-cs"/>
              </a:rPr>
              <a:t>rcc@partners.org</a:t>
            </a:r>
            <a:br>
              <a:rPr kumimoji="0" lang="en-US" sz="3000" b="1" i="0" u="none" strike="noStrike" kern="1200" cap="none" spc="0" normalizeH="0" baseline="0" noProof="0" dirty="0">
                <a:ln>
                  <a:noFill/>
                </a:ln>
                <a:solidFill>
                  <a:srgbClr val="FFFFFF"/>
                </a:solidFill>
                <a:effectLst/>
                <a:uLnTx/>
                <a:uFillTx/>
                <a:latin typeface="Palatino Linotype" pitchFamily="18" charset="0"/>
                <a:ea typeface="+mn-ea"/>
                <a:cs typeface="+mn-cs"/>
              </a:rPr>
            </a:br>
            <a:endParaRPr kumimoji="0" lang="en-US" sz="3000" b="0" i="0" u="none" strike="noStrike" kern="1200" cap="none" spc="0" normalizeH="0" baseline="0" noProof="0" dirty="0">
              <a:ln>
                <a:noFill/>
              </a:ln>
              <a:solidFill>
                <a:srgbClr val="000000"/>
              </a:solidFill>
              <a:effectLst/>
              <a:uLnTx/>
              <a:uFillTx/>
              <a:latin typeface="Palatino Linotyp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Arial" pitchFamily="34" charset="0"/>
              <a:buNone/>
              <a:tabLst/>
              <a:defRPr/>
            </a:pPr>
            <a:br>
              <a:rPr kumimoji="0" lang="en-US" sz="3000" b="0" i="0" u="none" strike="noStrike" kern="1200" cap="none" spc="0" normalizeH="0" baseline="0" noProof="0" dirty="0">
                <a:ln>
                  <a:noFill/>
                </a:ln>
                <a:solidFill>
                  <a:srgbClr val="000000"/>
                </a:solidFill>
                <a:effectLst/>
                <a:uLnTx/>
                <a:uFillTx/>
                <a:latin typeface="Palatino Linotype" pitchFamily="18" charset="0"/>
                <a:ea typeface="+mn-ea"/>
                <a:cs typeface="+mn-cs"/>
              </a:rPr>
            </a:br>
            <a:endParaRPr kumimoji="0" lang="en-US" sz="3000" b="0" i="0" u="none" strike="noStrike" kern="1200" cap="none" spc="0" normalizeH="0" baseline="0" noProof="0" dirty="0">
              <a:ln>
                <a:noFill/>
              </a:ln>
              <a:solidFill>
                <a:srgbClr val="000000"/>
              </a:solidFill>
              <a:effectLst/>
              <a:uLnTx/>
              <a:uFillTx/>
              <a:latin typeface="Palatino Linotype" pitchFamily="18" charset="0"/>
              <a:ea typeface="+mn-ea"/>
              <a:cs typeface="+mn-cs"/>
            </a:endParaRPr>
          </a:p>
        </p:txBody>
      </p:sp>
      <p:sp>
        <p:nvSpPr>
          <p:cNvPr id="6" name="Rectangle 5">
            <a:extLst>
              <a:ext uri="{FF2B5EF4-FFF2-40B4-BE49-F238E27FC236}">
                <a16:creationId xmlns:a16="http://schemas.microsoft.com/office/drawing/2014/main" id="{5D24B323-01E7-AB4F-BD07-587442531DCE}"/>
              </a:ext>
            </a:extLst>
          </p:cNvPr>
          <p:cNvSpPr/>
          <p:nvPr/>
        </p:nvSpPr>
        <p:spPr bwMode="gray">
          <a:xfrm>
            <a:off x="0" y="0"/>
            <a:ext cx="12191999" cy="1302026"/>
          </a:xfrm>
          <a:prstGeom prst="rect">
            <a:avLst/>
          </a:prstGeom>
          <a:solidFill>
            <a:srgbClr val="CF7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itle 1"/>
          <p:cNvSpPr>
            <a:spLocks noGrp="1"/>
          </p:cNvSpPr>
          <p:nvPr>
            <p:ph type="title"/>
          </p:nvPr>
        </p:nvSpPr>
        <p:spPr>
          <a:xfrm>
            <a:off x="332565" y="193018"/>
            <a:ext cx="9460783" cy="1015663"/>
          </a:xfrm>
        </p:spPr>
        <p:txBody>
          <a:bodyPr wrap="square" anchor="t">
            <a:spAutoFit/>
          </a:bodyPr>
          <a:lstStyle/>
          <a:p>
            <a:pPr>
              <a:defRPr/>
            </a:pPr>
            <a:r>
              <a:rPr lang="en-US" sz="3000" dirty="0">
                <a:solidFill>
                  <a:schemeClr val="bg1"/>
                </a:solidFill>
              </a:rPr>
              <a:t>Non-Standard Windows Computer </a:t>
            </a:r>
            <a:br>
              <a:rPr lang="en-US" sz="3000" dirty="0">
                <a:solidFill>
                  <a:schemeClr val="bg1"/>
                </a:solidFill>
              </a:rPr>
            </a:br>
            <a:r>
              <a:rPr lang="en-US" sz="3000" dirty="0">
                <a:solidFill>
                  <a:schemeClr val="bg1"/>
                </a:solidFill>
              </a:rPr>
              <a:t>Light Management Pilot</a:t>
            </a:r>
            <a:endParaRPr lang="en-US" sz="3000" dirty="0">
              <a:solidFill>
                <a:schemeClr val="bg1"/>
              </a:solidFill>
              <a:cs typeface="Calibri"/>
            </a:endParaRPr>
          </a:p>
        </p:txBody>
      </p:sp>
      <p:pic>
        <p:nvPicPr>
          <p:cNvPr id="8" name="Picture 7" descr="A close up of a logo&#10;&#10;Description automatically generated">
            <a:extLst>
              <a:ext uri="{FF2B5EF4-FFF2-40B4-BE49-F238E27FC236}">
                <a16:creationId xmlns:a16="http://schemas.microsoft.com/office/drawing/2014/main" id="{413D2295-CBC9-AB44-99FA-E1C7F6CB11F1}"/>
              </a:ext>
            </a:extLst>
          </p:cNvPr>
          <p:cNvPicPr>
            <a:picLocks noChangeAspect="1"/>
          </p:cNvPicPr>
          <p:nvPr/>
        </p:nvPicPr>
        <p:blipFill>
          <a:blip r:embed="rId4"/>
          <a:stretch>
            <a:fillRect/>
          </a:stretch>
        </p:blipFill>
        <p:spPr>
          <a:xfrm>
            <a:off x="10529246" y="303092"/>
            <a:ext cx="914400" cy="914400"/>
          </a:xfrm>
          <a:prstGeom prst="rect">
            <a:avLst/>
          </a:prstGeom>
        </p:spPr>
      </p:pic>
      <p:sp>
        <p:nvSpPr>
          <p:cNvPr id="15" name="TextBox 14">
            <a:extLst>
              <a:ext uri="{FF2B5EF4-FFF2-40B4-BE49-F238E27FC236}">
                <a16:creationId xmlns:a16="http://schemas.microsoft.com/office/drawing/2014/main" id="{C42E554B-6DAC-5F41-BD79-6C24D67EF3E1}"/>
              </a:ext>
            </a:extLst>
          </p:cNvPr>
          <p:cNvSpPr txBox="1"/>
          <p:nvPr/>
        </p:nvSpPr>
        <p:spPr bwMode="gray">
          <a:xfrm>
            <a:off x="259413" y="2775481"/>
            <a:ext cx="8111002" cy="2991336"/>
          </a:xfrm>
          <a:prstGeom prst="rect">
            <a:avLst/>
          </a:prstGeom>
          <a:noFill/>
        </p:spPr>
        <p:txBody>
          <a:bodyPr wrap="square" lIns="45720" rIns="45720" spcCol="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This solution will allow customers a quicker way to setup a computer for work, install enterprise apps, and maintain compliance with security requirements by evaluating an integrated solution.</a:t>
            </a:r>
            <a:br>
              <a:rPr kumimoji="0" lang="en-US" sz="2200" b="0" i="0" u="none" strike="noStrike" kern="1200" cap="none" spc="0" normalizeH="0" baseline="0" noProof="0" dirty="0">
                <a:ln>
                  <a:noFill/>
                </a:ln>
                <a:solidFill>
                  <a:srgbClr val="000000"/>
                </a:solidFill>
                <a:effectLst/>
                <a:uLnTx/>
                <a:uFillTx/>
                <a:latin typeface="Calibri"/>
                <a:ea typeface="+mn-ea"/>
                <a:cs typeface="+mn-cs"/>
              </a:rPr>
            </a:br>
            <a:endParaRPr kumimoji="0" lang="en-US" sz="2200" b="0" i="0" u="none" strike="noStrike" kern="1200" cap="none" spc="0" normalizeH="0" baseline="0" noProof="0" dirty="0">
              <a:ln>
                <a:noFill/>
              </a:ln>
              <a:solidFill>
                <a:srgbClr val="000000"/>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Inventory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Encrypt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Apply device policies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Deploy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9E8B2FB8-6D2D-2C4E-9B07-9C256CC9C138}"/>
              </a:ext>
            </a:extLst>
          </p:cNvPr>
          <p:cNvSpPr/>
          <p:nvPr/>
        </p:nvSpPr>
        <p:spPr bwMode="gray">
          <a:xfrm>
            <a:off x="10692384" y="6254496"/>
            <a:ext cx="1316736" cy="5483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224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a:xfrm>
            <a:off x="647700" y="1219200"/>
            <a:ext cx="11201400" cy="2387600"/>
          </a:xfrm>
        </p:spPr>
        <p:txBody>
          <a:bodyPr>
            <a:normAutofit/>
          </a:bodyPr>
          <a:lstStyle/>
          <a:p>
            <a:r>
              <a:rPr lang="en-US" dirty="0">
                <a:latin typeface="+mn-lt"/>
              </a:rPr>
              <a:t>Center for Faculty Development</a:t>
            </a:r>
            <a:br>
              <a:rPr lang="en-US" dirty="0">
                <a:latin typeface="+mn-lt"/>
              </a:rPr>
            </a:br>
            <a:endParaRPr lang="en-US" sz="4400" dirty="0"/>
          </a:p>
        </p:txBody>
      </p:sp>
      <p:sp>
        <p:nvSpPr>
          <p:cNvPr id="5" name="Subtitle 4">
            <a:extLst>
              <a:ext uri="{FF2B5EF4-FFF2-40B4-BE49-F238E27FC236}">
                <a16:creationId xmlns:a16="http://schemas.microsoft.com/office/drawing/2014/main" id="{AF50D7FA-8E32-4778-8514-0B5F411F1A27}"/>
              </a:ext>
            </a:extLst>
          </p:cNvPr>
          <p:cNvSpPr>
            <a:spLocks noGrp="1"/>
          </p:cNvSpPr>
          <p:nvPr>
            <p:ph type="subTitle" idx="1"/>
          </p:nvPr>
        </p:nvSpPr>
        <p:spPr>
          <a:xfrm>
            <a:off x="152400" y="3505200"/>
            <a:ext cx="12192000" cy="2036762"/>
          </a:xfrm>
        </p:spPr>
        <p:txBody>
          <a:bodyPr>
            <a:noAutofit/>
          </a:bodyPr>
          <a:lstStyle/>
          <a:p>
            <a:r>
              <a:rPr lang="en-US" sz="2800" b="1" dirty="0"/>
              <a:t>Miriam Bredella, MD</a:t>
            </a:r>
          </a:p>
          <a:p>
            <a:r>
              <a:rPr lang="en-US" sz="2800" dirty="0"/>
              <a:t>Director Center for Faculty Development</a:t>
            </a:r>
          </a:p>
          <a:p>
            <a:r>
              <a:rPr lang="en-US" sz="2800" dirty="0"/>
              <a:t>Professor of Radiology, Harvard Medical School</a:t>
            </a:r>
          </a:p>
          <a:p>
            <a:r>
              <a:rPr lang="en-US" sz="2800" dirty="0"/>
              <a:t>Vice Chair, Faculty Affairs Department of Radiology</a:t>
            </a:r>
          </a:p>
        </p:txBody>
      </p:sp>
    </p:spTree>
    <p:extLst>
      <p:ext uri="{BB962C8B-B14F-4D97-AF65-F5344CB8AC3E}">
        <p14:creationId xmlns:p14="http://schemas.microsoft.com/office/powerpoint/2010/main" val="31890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B1088-8AD4-4183-B716-E2E8E5F44D51}"/>
              </a:ext>
            </a:extLst>
          </p:cNvPr>
          <p:cNvSpPr>
            <a:spLocks noGrp="1"/>
          </p:cNvSpPr>
          <p:nvPr>
            <p:ph type="title"/>
          </p:nvPr>
        </p:nvSpPr>
        <p:spPr>
          <a:xfrm>
            <a:off x="914400" y="304800"/>
            <a:ext cx="10210798" cy="1082675"/>
          </a:xfrm>
        </p:spPr>
        <p:txBody>
          <a:bodyPr/>
          <a:lstStyle/>
          <a:p>
            <a:r>
              <a:rPr lang="en-US" dirty="0">
                <a:latin typeface="+mn-lt"/>
              </a:rPr>
              <a:t>Office for Well-Being &amp; MGPO Frigoletto</a:t>
            </a:r>
          </a:p>
        </p:txBody>
      </p:sp>
      <p:pic>
        <p:nvPicPr>
          <p:cNvPr id="2" name="Picture 1"/>
          <p:cNvPicPr>
            <a:picLocks noChangeAspect="1"/>
          </p:cNvPicPr>
          <p:nvPr/>
        </p:nvPicPr>
        <p:blipFill rotWithShape="1">
          <a:blip r:embed="rId3"/>
          <a:srcRect l="34028" t="36666" r="35675" b="37190"/>
          <a:stretch/>
        </p:blipFill>
        <p:spPr>
          <a:xfrm>
            <a:off x="2590800" y="1524000"/>
            <a:ext cx="6705600" cy="3616503"/>
          </a:xfrm>
          <a:prstGeom prst="rect">
            <a:avLst/>
          </a:prstGeom>
          <a:ln>
            <a:solidFill>
              <a:schemeClr val="tx1"/>
            </a:solidFill>
          </a:ln>
        </p:spPr>
      </p:pic>
    </p:spTree>
    <p:extLst>
      <p:ext uri="{BB962C8B-B14F-4D97-AF65-F5344CB8AC3E}">
        <p14:creationId xmlns:p14="http://schemas.microsoft.com/office/powerpoint/2010/main" val="363220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CFD1B-C421-4FF7-9701-EDE7B2DACE1D}"/>
              </a:ext>
            </a:extLst>
          </p:cNvPr>
          <p:cNvSpPr txBox="1"/>
          <p:nvPr/>
        </p:nvSpPr>
        <p:spPr>
          <a:xfrm>
            <a:off x="273586" y="3657600"/>
            <a:ext cx="47244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Registration required.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registrants will receive an email prior to November 3rd with a link to view "Picture a Scientist".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link will be active until Tue, Nov 17 to view at your leisure.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05715718-E759-4176-A523-D6539AD33C5B}"/>
              </a:ext>
            </a:extLst>
          </p:cNvPr>
          <p:cNvSpPr txBox="1">
            <a:spLocks/>
          </p:cNvSpPr>
          <p:nvPr/>
        </p:nvSpPr>
        <p:spPr>
          <a:xfrm>
            <a:off x="276340" y="2461512"/>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j-ea"/>
                <a:cs typeface="+mj-cs"/>
              </a:rPr>
              <a:t>Nov 3, 2020 2-4 pm </a:t>
            </a:r>
          </a:p>
        </p:txBody>
      </p:sp>
      <p:sp>
        <p:nvSpPr>
          <p:cNvPr id="10" name="Title 1">
            <a:extLst>
              <a:ext uri="{FF2B5EF4-FFF2-40B4-BE49-F238E27FC236}">
                <a16:creationId xmlns:a16="http://schemas.microsoft.com/office/drawing/2014/main" id="{9120121E-D17E-4F6E-AECC-0FB21786C691}"/>
              </a:ext>
            </a:extLst>
          </p:cNvPr>
          <p:cNvSpPr txBox="1">
            <a:spLocks/>
          </p:cNvSpPr>
          <p:nvPr/>
        </p:nvSpPr>
        <p:spPr>
          <a:xfrm>
            <a:off x="273586" y="456752"/>
            <a:ext cx="11378214" cy="1082675"/>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sz="11100" b="1" i="0" u="none" strike="noStrike" kern="1200" cap="none" spc="0" normalizeH="0" baseline="0" noProof="0" dirty="0">
                <a:ln>
                  <a:noFill/>
                </a:ln>
                <a:solidFill>
                  <a:prstClr val="black"/>
                </a:solidFill>
                <a:effectLst/>
                <a:uLnTx/>
                <a:uFillTx/>
                <a:latin typeface="Calibri" panose="020F0502020204030204"/>
                <a:ea typeface="+mj-ea"/>
                <a:cs typeface="+mj-cs"/>
              </a:rPr>
              <a:t>Private Viewing of “Picture a Scientist”</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49925EC3-B3B5-4D9D-A4ED-6E4A7A29B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693" y="3137551"/>
            <a:ext cx="4452980" cy="3292816"/>
          </a:xfrm>
          <a:prstGeom prst="rect">
            <a:avLst/>
          </a:prstGeom>
          <a:ln w="28575">
            <a:solidFill>
              <a:schemeClr val="tx1"/>
            </a:solidFill>
          </a:ln>
        </p:spPr>
      </p:pic>
      <p:sp>
        <p:nvSpPr>
          <p:cNvPr id="8" name="Title 1">
            <a:extLst>
              <a:ext uri="{FF2B5EF4-FFF2-40B4-BE49-F238E27FC236}">
                <a16:creationId xmlns:a16="http://schemas.microsoft.com/office/drawing/2014/main" id="{773E7050-592D-4B7C-87FF-119F0FAE1D3C}"/>
              </a:ext>
            </a:extLst>
          </p:cNvPr>
          <p:cNvSpPr txBox="1">
            <a:spLocks/>
          </p:cNvSpPr>
          <p:nvPr/>
        </p:nvSpPr>
        <p:spPr>
          <a:xfrm>
            <a:off x="273586" y="1182864"/>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j-ea"/>
                <a:cs typeface="+mj-cs"/>
              </a:rPr>
              <a:t>Co-sponsored by the Center for Faculty Development’s Office for Research Careers and the Mass General Research Institute</a:t>
            </a:r>
          </a:p>
        </p:txBody>
      </p:sp>
    </p:spTree>
    <p:extLst>
      <p:ext uri="{BB962C8B-B14F-4D97-AF65-F5344CB8AC3E}">
        <p14:creationId xmlns:p14="http://schemas.microsoft.com/office/powerpoint/2010/main" val="195286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CFD1B-C421-4FF7-9701-EDE7B2DACE1D}"/>
              </a:ext>
            </a:extLst>
          </p:cNvPr>
          <p:cNvSpPr txBox="1"/>
          <p:nvPr/>
        </p:nvSpPr>
        <p:spPr>
          <a:xfrm>
            <a:off x="457200" y="2496224"/>
            <a:ext cx="8763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Chen,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Professional Staff Compensation and Benefits Office, MGH </a:t>
            </a:r>
          </a:p>
        </p:txBody>
      </p:sp>
      <p:sp>
        <p:nvSpPr>
          <p:cNvPr id="7" name="Title 1">
            <a:extLst>
              <a:ext uri="{FF2B5EF4-FFF2-40B4-BE49-F238E27FC236}">
                <a16:creationId xmlns:a16="http://schemas.microsoft.com/office/drawing/2014/main" id="{05715718-E759-4176-A523-D6539AD33C5B}"/>
              </a:ext>
            </a:extLst>
          </p:cNvPr>
          <p:cNvSpPr txBox="1">
            <a:spLocks/>
          </p:cNvSpPr>
          <p:nvPr/>
        </p:nvSpPr>
        <p:spPr>
          <a:xfrm>
            <a:off x="204186" y="1199082"/>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Nov 4, 2020 12-1 pm </a:t>
            </a:r>
          </a:p>
        </p:txBody>
      </p:sp>
      <p:sp>
        <p:nvSpPr>
          <p:cNvPr id="10" name="Title 1">
            <a:extLst>
              <a:ext uri="{FF2B5EF4-FFF2-40B4-BE49-F238E27FC236}">
                <a16:creationId xmlns:a16="http://schemas.microsoft.com/office/drawing/2014/main" id="{9120121E-D17E-4F6E-AECC-0FB21786C691}"/>
              </a:ext>
            </a:extLst>
          </p:cNvPr>
          <p:cNvSpPr txBox="1">
            <a:spLocks/>
          </p:cNvSpPr>
          <p:nvPr/>
        </p:nvSpPr>
        <p:spPr>
          <a:xfrm>
            <a:off x="204186" y="182693"/>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rPr>
              <a:t>Making the Most of Your MGH/MGPO Benefits</a:t>
            </a:r>
          </a:p>
        </p:txBody>
      </p:sp>
      <p:pic>
        <p:nvPicPr>
          <p:cNvPr id="8" name="Picture 2">
            <a:extLst>
              <a:ext uri="{FF2B5EF4-FFF2-40B4-BE49-F238E27FC236}">
                <a16:creationId xmlns:a16="http://schemas.microsoft.com/office/drawing/2014/main" id="{FE2A727F-5FB0-4316-AB0E-CA352E65CF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0" y="3835779"/>
            <a:ext cx="3867747" cy="217560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14DB345-1713-4D92-8466-D1CB2C9FA6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1708" y="1635424"/>
            <a:ext cx="2196290" cy="216363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2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2E7406-29CE-4661-A1E6-18CBEF12ECFB}"/>
              </a:ext>
            </a:extLst>
          </p:cNvPr>
          <p:cNvSpPr>
            <a:spLocks noGrp="1"/>
          </p:cNvSpPr>
          <p:nvPr>
            <p:ph idx="1"/>
          </p:nvPr>
        </p:nvSpPr>
        <p:spPr>
          <a:xfrm>
            <a:off x="457200" y="1136650"/>
            <a:ext cx="10210798" cy="5721350"/>
          </a:xfrm>
        </p:spPr>
        <p:txBody>
          <a:bodyPr>
            <a:normAutofit/>
          </a:bodyPr>
          <a:lstStyle/>
          <a:p>
            <a:pPr marL="0" indent="0">
              <a:buNone/>
            </a:pPr>
            <a:r>
              <a:rPr lang="en-US" sz="2700" b="1" i="1" dirty="0">
                <a:solidFill>
                  <a:schemeClr val="bg2">
                    <a:lumMod val="50000"/>
                  </a:schemeClr>
                </a:solidFill>
              </a:rPr>
              <a:t>June 26: Parenting and Productivity in the Time of COVID</a:t>
            </a:r>
          </a:p>
          <a:p>
            <a:r>
              <a:rPr lang="en-US" sz="2700" i="1" dirty="0">
                <a:solidFill>
                  <a:schemeClr val="bg2">
                    <a:lumMod val="50000"/>
                  </a:schemeClr>
                </a:solidFill>
              </a:rPr>
              <a:t>Dr. Peter Slavin, Dr. Anne Becker, Rose Sheehan, Martha McNulty</a:t>
            </a:r>
          </a:p>
          <a:p>
            <a:pPr marL="0" indent="0">
              <a:buNone/>
            </a:pPr>
            <a:r>
              <a:rPr lang="en-US" sz="2700" b="1" i="1" dirty="0">
                <a:solidFill>
                  <a:schemeClr val="bg2">
                    <a:lumMod val="50000"/>
                  </a:schemeClr>
                </a:solidFill>
              </a:rPr>
              <a:t>July 16: Advanced COVID Parenting</a:t>
            </a:r>
          </a:p>
          <a:p>
            <a:r>
              <a:rPr lang="en-US" sz="2700" i="1" dirty="0">
                <a:solidFill>
                  <a:schemeClr val="bg2">
                    <a:lumMod val="50000"/>
                  </a:schemeClr>
                </a:solidFill>
              </a:rPr>
              <a:t>Dr. Michael Jellinek</a:t>
            </a:r>
          </a:p>
          <a:p>
            <a:pPr marL="0" indent="0">
              <a:buNone/>
            </a:pPr>
            <a:r>
              <a:rPr lang="en-US" sz="2700" b="1" i="1" dirty="0">
                <a:solidFill>
                  <a:schemeClr val="bg2">
                    <a:lumMod val="50000"/>
                  </a:schemeClr>
                </a:solidFill>
              </a:rPr>
              <a:t>Sep 2: Preparing for the News School Year</a:t>
            </a:r>
          </a:p>
          <a:p>
            <a:r>
              <a:rPr lang="en-US" sz="2700" i="1" dirty="0">
                <a:solidFill>
                  <a:schemeClr val="bg2">
                    <a:lumMod val="50000"/>
                  </a:schemeClr>
                </a:solidFill>
              </a:rPr>
              <a:t>Elise Wulf, Martha McNulty</a:t>
            </a:r>
          </a:p>
          <a:p>
            <a:pPr marL="0" indent="0">
              <a:buNone/>
            </a:pPr>
            <a:r>
              <a:rPr lang="en-US" sz="2700" b="1" dirty="0"/>
              <a:t>Nov 12: Family Meals</a:t>
            </a:r>
          </a:p>
          <a:p>
            <a:r>
              <a:rPr lang="en-US" sz="2700" dirty="0"/>
              <a:t>Dr. Anne </a:t>
            </a:r>
            <a:r>
              <a:rPr lang="en-US" sz="2700" dirty="0" err="1"/>
              <a:t>Fishel</a:t>
            </a:r>
            <a:endParaRPr lang="en-US" sz="2700" dirty="0"/>
          </a:p>
          <a:p>
            <a:pPr marL="0" indent="0">
              <a:buNone/>
            </a:pPr>
            <a:r>
              <a:rPr lang="en-US" sz="2700" b="1" dirty="0"/>
              <a:t>Dec 10: Adoption</a:t>
            </a:r>
          </a:p>
          <a:p>
            <a:r>
              <a:rPr lang="en-US" sz="2700" dirty="0"/>
              <a:t>Dr. Connie Chang, Dr. Laura </a:t>
            </a:r>
            <a:r>
              <a:rPr lang="en-US" sz="2700" dirty="0" err="1"/>
              <a:t>Nemeyer</a:t>
            </a:r>
            <a:r>
              <a:rPr lang="en-US" sz="2700" dirty="0"/>
              <a:t>, Ellen &amp; Nate Lowe</a:t>
            </a:r>
          </a:p>
        </p:txBody>
      </p:sp>
      <p:sp>
        <p:nvSpPr>
          <p:cNvPr id="3" name="Title 2">
            <a:extLst>
              <a:ext uri="{FF2B5EF4-FFF2-40B4-BE49-F238E27FC236}">
                <a16:creationId xmlns:a16="http://schemas.microsoft.com/office/drawing/2014/main" id="{D2CC8076-48FB-4081-98B9-7D5F24ADE3C0}"/>
              </a:ext>
            </a:extLst>
          </p:cNvPr>
          <p:cNvSpPr>
            <a:spLocks noGrp="1"/>
          </p:cNvSpPr>
          <p:nvPr>
            <p:ph type="title"/>
          </p:nvPr>
        </p:nvSpPr>
        <p:spPr>
          <a:xfrm>
            <a:off x="381000" y="304800"/>
            <a:ext cx="10210798" cy="1082675"/>
          </a:xfrm>
        </p:spPr>
        <p:txBody>
          <a:bodyPr/>
          <a:lstStyle/>
          <a:p>
            <a:r>
              <a:rPr lang="en-US" dirty="0">
                <a:latin typeface="+mn-lt"/>
              </a:rPr>
              <a:t>Managing Parenting and Your Career Series</a:t>
            </a:r>
          </a:p>
        </p:txBody>
      </p:sp>
      <p:grpSp>
        <p:nvGrpSpPr>
          <p:cNvPr id="6" name="Group 5">
            <a:extLst>
              <a:ext uri="{FF2B5EF4-FFF2-40B4-BE49-F238E27FC236}">
                <a16:creationId xmlns:a16="http://schemas.microsoft.com/office/drawing/2014/main" id="{5C9B4720-6CE4-48E7-A0F3-3F86B365BECA}"/>
              </a:ext>
            </a:extLst>
          </p:cNvPr>
          <p:cNvGrpSpPr/>
          <p:nvPr/>
        </p:nvGrpSpPr>
        <p:grpSpPr>
          <a:xfrm>
            <a:off x="6553200" y="2202778"/>
            <a:ext cx="4507465" cy="2788994"/>
            <a:chOff x="6553200" y="2202778"/>
            <a:chExt cx="4507465" cy="2788994"/>
          </a:xfrm>
        </p:grpSpPr>
        <p:pic>
          <p:nvPicPr>
            <p:cNvPr id="7" name="Picture 2" descr="Q&amp;A: Parenting Through COVID-19 - richmondmagazine.com">
              <a:extLst>
                <a:ext uri="{FF2B5EF4-FFF2-40B4-BE49-F238E27FC236}">
                  <a16:creationId xmlns:a16="http://schemas.microsoft.com/office/drawing/2014/main" id="{529B328D-CEF8-4E5D-8EAA-633BF2A1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2778"/>
              <a:ext cx="4507465" cy="2788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0E042F7-A11E-43E8-B73B-25067DD0DEC7}"/>
                </a:ext>
              </a:extLst>
            </p:cNvPr>
            <p:cNvSpPr/>
            <p:nvPr/>
          </p:nvSpPr>
          <p:spPr>
            <a:xfrm>
              <a:off x="9067800" y="4703839"/>
              <a:ext cx="199286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54545"/>
                  </a:solidFill>
                  <a:effectLst/>
                  <a:uLnTx/>
                  <a:uFillTx/>
                  <a:latin typeface="museo-sans"/>
                  <a:ea typeface="+mn-ea"/>
                  <a:cs typeface="+mn-cs"/>
                </a:rPr>
                <a:t>Illustration via Getty Images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530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CFD1B-C421-4FF7-9701-EDE7B2DACE1D}"/>
              </a:ext>
            </a:extLst>
          </p:cNvPr>
          <p:cNvSpPr txBox="1"/>
          <p:nvPr/>
        </p:nvSpPr>
        <p:spPr>
          <a:xfrm>
            <a:off x="533400" y="2660300"/>
            <a:ext cx="8763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Lauren Celano, MBA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Founder and CEO, Propel Careers</a:t>
            </a:r>
          </a:p>
        </p:txBody>
      </p:sp>
      <p:sp>
        <p:nvSpPr>
          <p:cNvPr id="7" name="Title 1">
            <a:extLst>
              <a:ext uri="{FF2B5EF4-FFF2-40B4-BE49-F238E27FC236}">
                <a16:creationId xmlns:a16="http://schemas.microsoft.com/office/drawing/2014/main" id="{05715718-E759-4176-A523-D6539AD33C5B}"/>
              </a:ext>
            </a:extLst>
          </p:cNvPr>
          <p:cNvSpPr txBox="1">
            <a:spLocks/>
          </p:cNvSpPr>
          <p:nvPr/>
        </p:nvSpPr>
        <p:spPr>
          <a:xfrm>
            <a:off x="291029" y="1290611"/>
            <a:ext cx="10210798" cy="108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j-ea"/>
                <a:cs typeface="+mj-cs"/>
              </a:rPr>
              <a:t>Nov 19, 2020 4-5 pm </a:t>
            </a:r>
          </a:p>
        </p:txBody>
      </p:sp>
      <p:sp>
        <p:nvSpPr>
          <p:cNvPr id="10" name="Title 1">
            <a:extLst>
              <a:ext uri="{FF2B5EF4-FFF2-40B4-BE49-F238E27FC236}">
                <a16:creationId xmlns:a16="http://schemas.microsoft.com/office/drawing/2014/main" id="{9120121E-D17E-4F6E-AECC-0FB21786C691}"/>
              </a:ext>
            </a:extLst>
          </p:cNvPr>
          <p:cNvSpPr txBox="1">
            <a:spLocks/>
          </p:cNvSpPr>
          <p:nvPr/>
        </p:nvSpPr>
        <p:spPr>
          <a:xfrm>
            <a:off x="273586" y="456752"/>
            <a:ext cx="11378214" cy="10826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sz="13200" b="1" i="0" u="none" strike="noStrike" kern="1200" cap="none" spc="0" normalizeH="0" baseline="0" noProof="0" dirty="0">
                <a:ln>
                  <a:noFill/>
                </a:ln>
                <a:solidFill>
                  <a:prstClr val="black"/>
                </a:solidFill>
                <a:effectLst/>
                <a:uLnTx/>
                <a:uFillTx/>
                <a:latin typeface="Calibri" panose="020F0502020204030204"/>
                <a:ea typeface="+mj-ea"/>
                <a:cs typeface="+mj-cs"/>
              </a:rPr>
              <a:t>Overview of Career Opportunities in the Life Science Sector</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49925EC3-B3B5-4D9D-A4ED-6E4A7A29B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38913"/>
            <a:ext cx="4452980" cy="3335437"/>
          </a:xfrm>
          <a:prstGeom prst="rect">
            <a:avLst/>
          </a:prstGeom>
          <a:ln w="28575">
            <a:solidFill>
              <a:schemeClr val="tx1"/>
            </a:solidFill>
          </a:ln>
        </p:spPr>
      </p:pic>
    </p:spTree>
    <p:extLst>
      <p:ext uri="{BB962C8B-B14F-4D97-AF65-F5344CB8AC3E}">
        <p14:creationId xmlns:p14="http://schemas.microsoft.com/office/powerpoint/2010/main" val="3908358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GB_standard_policies_082020" id="{581AA5D0-04FC-764D-B916-DCD81275F447}" vid="{B6A556F4-BB6C-D54F-912D-FB6DB6C93893}"/>
    </a:ext>
  </a:extLst>
</a:theme>
</file>

<file path=ppt/theme/theme3.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GB_standard_policies_082020" id="{581AA5D0-04FC-764D-B916-DCD81275F447}" vid="{B6A556F4-BB6C-D54F-912D-FB6DB6C93893}"/>
    </a:ext>
  </a:extLst>
</a:theme>
</file>

<file path=ppt/theme/theme4.xml><?xml version="1.0" encoding="utf-8"?>
<a:theme xmlns:a="http://schemas.openxmlformats.org/drawingml/2006/main" name="CFD PPT Template 4.27.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501</Words>
  <Application>Microsoft Office PowerPoint</Application>
  <PresentationFormat>Widescreen</PresentationFormat>
  <Paragraphs>105</Paragraphs>
  <Slides>12</Slides>
  <Notes>5</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28" baseType="lpstr">
      <vt:lpstr>Arial</vt:lpstr>
      <vt:lpstr>Calibri</vt:lpstr>
      <vt:lpstr>Calibri Light</vt:lpstr>
      <vt:lpstr>Cambria</vt:lpstr>
      <vt:lpstr>Georgia</vt:lpstr>
      <vt:lpstr>museo-sans</vt:lpstr>
      <vt:lpstr>Palatino</vt:lpstr>
      <vt:lpstr>Palatino Linotype</vt:lpstr>
      <vt:lpstr>System Font Regular</vt:lpstr>
      <vt:lpstr>Wingdings</vt:lpstr>
      <vt:lpstr>1_Adjacency</vt:lpstr>
      <vt:lpstr>MGB_standard_template_082020</vt:lpstr>
      <vt:lpstr>1_MGB_standard_template_082020</vt:lpstr>
      <vt:lpstr>CFD PPT Template 4.27.20</vt:lpstr>
      <vt:lpstr>2_Adjacency</vt:lpstr>
      <vt:lpstr>think-cell Slide</vt:lpstr>
      <vt:lpstr>Welcome to Research Council November 2, 2020</vt:lpstr>
      <vt:lpstr>PowerPoint Presentation</vt:lpstr>
      <vt:lpstr>Non-Standard Windows Computer  Light Management Pilot</vt:lpstr>
      <vt:lpstr>Center for Faculty Development </vt:lpstr>
      <vt:lpstr>Office for Well-Being &amp; MGPO Frigoletto</vt:lpstr>
      <vt:lpstr>PowerPoint Presentation</vt:lpstr>
      <vt:lpstr>PowerPoint Presentation</vt:lpstr>
      <vt:lpstr>Managing Parenting and Your Career Series</vt:lpstr>
      <vt:lpstr>PowerPoint Presentation</vt:lpstr>
      <vt:lpstr>PowerPoint Presentation</vt:lpstr>
      <vt:lpstr>PowerPoint Presentation</vt:lpstr>
      <vt:lpstr>Annual Elections for ECOR Representatives  from the MGH Research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to our new  Elected ECOR Representatives!</dc:title>
  <dc:creator>Molle, Samantha A.</dc:creator>
  <cp:lastModifiedBy>Molle, Samantha A.</cp:lastModifiedBy>
  <cp:revision>25</cp:revision>
  <dcterms:created xsi:type="dcterms:W3CDTF">2018-11-30T22:05:58Z</dcterms:created>
  <dcterms:modified xsi:type="dcterms:W3CDTF">2020-11-02T16:48:30Z</dcterms:modified>
</cp:coreProperties>
</file>