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heme/theme22.xml" ContentType="application/vnd.openxmlformats-officedocument.them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diagrams/data5.xml" ContentType="application/vnd.openxmlformats-officedocument.drawingml.diagramData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6" r:id="rId1"/>
    <p:sldMasterId id="2147483759" r:id="rId2"/>
    <p:sldMasterId id="2147483761" r:id="rId3"/>
    <p:sldMasterId id="2147483763" r:id="rId4"/>
    <p:sldMasterId id="2147483765" r:id="rId5"/>
    <p:sldMasterId id="2147483767" r:id="rId6"/>
    <p:sldMasterId id="2147483769" r:id="rId7"/>
    <p:sldMasterId id="2147483771" r:id="rId8"/>
    <p:sldMasterId id="2147483773" r:id="rId9"/>
    <p:sldMasterId id="2147483775" r:id="rId10"/>
    <p:sldMasterId id="2147483777" r:id="rId11"/>
    <p:sldMasterId id="2147483779" r:id="rId12"/>
    <p:sldMasterId id="2147483782" r:id="rId13"/>
    <p:sldMasterId id="2147483784" r:id="rId14"/>
    <p:sldMasterId id="2147483786" r:id="rId15"/>
    <p:sldMasterId id="2147483788" r:id="rId16"/>
    <p:sldMasterId id="2147483790" r:id="rId17"/>
    <p:sldMasterId id="2147483792" r:id="rId18"/>
    <p:sldMasterId id="2147483794" r:id="rId19"/>
    <p:sldMasterId id="2147483796" r:id="rId20"/>
    <p:sldMasterId id="2147483798" r:id="rId21"/>
    <p:sldMasterId id="2147483800" r:id="rId22"/>
    <p:sldMasterId id="2147483802" r:id="rId23"/>
  </p:sldMasterIdLst>
  <p:notesMasterIdLst>
    <p:notesMasterId r:id="rId57"/>
  </p:notesMasterIdLst>
  <p:handoutMasterIdLst>
    <p:handoutMasterId r:id="rId58"/>
  </p:handoutMasterIdLst>
  <p:sldIdLst>
    <p:sldId id="941" r:id="rId24"/>
    <p:sldId id="969" r:id="rId25"/>
    <p:sldId id="970" r:id="rId26"/>
    <p:sldId id="971" r:id="rId27"/>
    <p:sldId id="972" r:id="rId28"/>
    <p:sldId id="973" r:id="rId29"/>
    <p:sldId id="974" r:id="rId30"/>
    <p:sldId id="967" r:id="rId31"/>
    <p:sldId id="968" r:id="rId32"/>
    <p:sldId id="951" r:id="rId33"/>
    <p:sldId id="953" r:id="rId34"/>
    <p:sldId id="952" r:id="rId35"/>
    <p:sldId id="975" r:id="rId36"/>
    <p:sldId id="956" r:id="rId37"/>
    <p:sldId id="963" r:id="rId38"/>
    <p:sldId id="959" r:id="rId39"/>
    <p:sldId id="1006" r:id="rId40"/>
    <p:sldId id="991" r:id="rId41"/>
    <p:sldId id="992" r:id="rId42"/>
    <p:sldId id="993" r:id="rId43"/>
    <p:sldId id="994" r:id="rId44"/>
    <p:sldId id="995" r:id="rId45"/>
    <p:sldId id="997" r:id="rId46"/>
    <p:sldId id="998" r:id="rId47"/>
    <p:sldId id="999" r:id="rId48"/>
    <p:sldId id="1000" r:id="rId49"/>
    <p:sldId id="1007" r:id="rId50"/>
    <p:sldId id="985" r:id="rId51"/>
    <p:sldId id="986" r:id="rId52"/>
    <p:sldId id="987" r:id="rId53"/>
    <p:sldId id="988" r:id="rId54"/>
    <p:sldId id="989" r:id="rId55"/>
    <p:sldId id="990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B25318"/>
    <a:srgbClr val="FFC900"/>
    <a:srgbClr val="AB2C17"/>
    <a:srgbClr val="0099CC"/>
    <a:srgbClr val="5B5B5B"/>
    <a:srgbClr val="3399CC"/>
    <a:srgbClr val="009999"/>
    <a:srgbClr val="66CCFF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90981" autoAdjust="0"/>
  </p:normalViewPr>
  <p:slideViewPr>
    <p:cSldViewPr snapToGrid="0">
      <p:cViewPr>
        <p:scale>
          <a:sx n="80" d="100"/>
          <a:sy n="80" d="100"/>
        </p:scale>
        <p:origin x="-3024" y="-1236"/>
      </p:cViewPr>
      <p:guideLst>
        <p:guide orient="horz" pos="2576"/>
        <p:guide pos="5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90" d="100"/>
          <a:sy n="90" d="100"/>
        </p:scale>
        <p:origin x="-3738" y="-36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fa2\rfindata$\Reporting\Presentations\Slavin\Updated%20slides%20for%20Dr%20Slavin%20FY13%209-9-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fa6\mghecor$\SAC\SAC%202015\SAC%20Event%20Team\SAC%20Books\Celebration%20of%20Science\SAC%202014%20Financials%20for%20VP%20and%20Redbook%20-%20Hidden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0842835284858799"/>
          <c:y val="0.1430367512785729"/>
          <c:w val="0.51820164032007632"/>
          <c:h val="0.76165207536978063"/>
        </c:manualLayout>
      </c:layout>
      <c:pieChart>
        <c:varyColors val="1"/>
        <c:dLbls>
          <c:showCatName val="1"/>
          <c:showPercent val="1"/>
        </c:dLbls>
        <c:firstSliceAng val="140"/>
      </c:pie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75" b="0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1.12563388247304E-2"/>
                  <c:y val="5.094298005350313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DHHS
$337,525,159 
44%</a:t>
                    </a:r>
                    <a:endParaRPr lang="en-US" sz="1000" b="1"/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1480389660624653"/>
                  <c:y val="-0.13292742830151855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2625450248380191"/>
                  <c:y val="1.8623611178628929E-2"/>
                </c:manualLayout>
              </c:layout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1912083836727007"/>
                  <c:y val="0.18866077292708897"/>
                </c:manualLayout>
              </c:layout>
              <c:showVal val="1"/>
              <c:showCatName val="1"/>
              <c:showPercent val="1"/>
              <c:separator>
</c:separator>
            </c:dLbl>
            <c:numFmt formatCode="0%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'do not use 3'!$B$2:$B$7</c:f>
              <c:strCache>
                <c:ptCount val="6"/>
                <c:pt idx="0">
                  <c:v>DHHS</c:v>
                </c:pt>
                <c:pt idx="1">
                  <c:v>Other Gov't</c:v>
                </c:pt>
                <c:pt idx="2">
                  <c:v>Subcontracts/Non-Profits</c:v>
                </c:pt>
                <c:pt idx="3">
                  <c:v>Industry</c:v>
                </c:pt>
                <c:pt idx="4">
                  <c:v>Foundation</c:v>
                </c:pt>
                <c:pt idx="5">
                  <c:v>Endowments/Gifts</c:v>
                </c:pt>
              </c:strCache>
            </c:strRef>
          </c:cat>
          <c:val>
            <c:numRef>
              <c:f>'do not use 3'!$C$2:$C$7</c:f>
              <c:numCache>
                <c:formatCode>"$"#,##0_);\("$"#,##0\)</c:formatCode>
                <c:ptCount val="6"/>
                <c:pt idx="0">
                  <c:v>337525158.81</c:v>
                </c:pt>
                <c:pt idx="1">
                  <c:v>28658651.079999998</c:v>
                </c:pt>
                <c:pt idx="2">
                  <c:v>122105453.84</c:v>
                </c:pt>
                <c:pt idx="3">
                  <c:v>58438871.200000003</c:v>
                </c:pt>
                <c:pt idx="4">
                  <c:v>52556042.270000003</c:v>
                </c:pt>
                <c:pt idx="5">
                  <c:v>160605836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31AE8-EBDB-4541-BA67-49902658D2BC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E09C526-5337-8F45-B583-9C8DA7818762}">
      <dgm:prSet phldrT="[Text]"/>
      <dgm:spPr>
        <a:gradFill rotWithShape="0">
          <a:gsLst>
            <a:gs pos="0">
              <a:srgbClr val="B25318">
                <a:alpha val="49804"/>
              </a:srgb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/>
            <a:t>Guide</a:t>
          </a:r>
          <a:endParaRPr lang="en-US" dirty="0"/>
        </a:p>
      </dgm:t>
    </dgm:pt>
    <dgm:pt modelId="{1351BC0E-92DA-7A40-B42D-ED91FEB2248A}" type="parTrans" cxnId="{E7357C7E-D332-5B49-B4A0-AC51CA18BEEC}">
      <dgm:prSet/>
      <dgm:spPr/>
      <dgm:t>
        <a:bodyPr/>
        <a:lstStyle/>
        <a:p>
          <a:endParaRPr lang="en-US"/>
        </a:p>
      </dgm:t>
    </dgm:pt>
    <dgm:pt modelId="{C7EBF6BA-72EA-2A44-BB29-6C4541BEB2AE}" type="sibTrans" cxnId="{E7357C7E-D332-5B49-B4A0-AC51CA18BEEC}">
      <dgm:prSet/>
      <dgm:spPr/>
      <dgm:t>
        <a:bodyPr/>
        <a:lstStyle/>
        <a:p>
          <a:endParaRPr lang="en-US"/>
        </a:p>
      </dgm:t>
    </dgm:pt>
    <dgm:pt modelId="{FE0156B5-B9B4-9A45-BB2D-72764F764976}">
      <dgm:prSet phldrT="[Text]"/>
      <dgm:spPr/>
      <dgm:t>
        <a:bodyPr/>
        <a:lstStyle/>
        <a:p>
          <a:r>
            <a:rPr lang="en-US" dirty="0" smtClean="0"/>
            <a:t>Promote</a:t>
          </a:r>
          <a:endParaRPr lang="en-US" dirty="0"/>
        </a:p>
      </dgm:t>
    </dgm:pt>
    <dgm:pt modelId="{73EBDC8E-B11E-4647-B247-FC4C8458E9CB}" type="parTrans" cxnId="{7797C299-684E-C44D-99CC-47B676DCE8EA}">
      <dgm:prSet/>
      <dgm:spPr/>
      <dgm:t>
        <a:bodyPr/>
        <a:lstStyle/>
        <a:p>
          <a:endParaRPr lang="en-US"/>
        </a:p>
      </dgm:t>
    </dgm:pt>
    <dgm:pt modelId="{7516AD6C-4D0D-444A-B68F-C87DDF1103C9}" type="sibTrans" cxnId="{7797C299-684E-C44D-99CC-47B676DCE8EA}">
      <dgm:prSet/>
      <dgm:spPr/>
      <dgm:t>
        <a:bodyPr/>
        <a:lstStyle/>
        <a:p>
          <a:endParaRPr lang="en-US"/>
        </a:p>
      </dgm:t>
    </dgm:pt>
    <dgm:pt modelId="{19C09EC2-4C1D-8343-9DA7-B0D21B1BE0EB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A7114F05-996C-C04A-8C3B-0CDC57968E34}" type="parTrans" cxnId="{677618ED-5F03-D847-9D4F-230974CAF3DC}">
      <dgm:prSet/>
      <dgm:spPr/>
      <dgm:t>
        <a:bodyPr/>
        <a:lstStyle/>
        <a:p>
          <a:endParaRPr lang="en-US"/>
        </a:p>
      </dgm:t>
    </dgm:pt>
    <dgm:pt modelId="{F3600C79-665E-C14B-8EA7-2E5E704B1AAB}" type="sibTrans" cxnId="{677618ED-5F03-D847-9D4F-230974CAF3DC}">
      <dgm:prSet/>
      <dgm:spPr/>
      <dgm:t>
        <a:bodyPr/>
        <a:lstStyle/>
        <a:p>
          <a:endParaRPr lang="en-US"/>
        </a:p>
      </dgm:t>
    </dgm:pt>
    <dgm:pt modelId="{67069A82-2233-444E-81D2-78877C461213}" type="pres">
      <dgm:prSet presAssocID="{FE231AE8-EBDB-4541-BA67-49902658D2BC}" presName="compositeShape" presStyleCnt="0">
        <dgm:presLayoutVars>
          <dgm:chMax val="7"/>
          <dgm:dir/>
          <dgm:resizeHandles val="exact"/>
        </dgm:presLayoutVars>
      </dgm:prSet>
      <dgm:spPr/>
    </dgm:pt>
    <dgm:pt modelId="{583B3F34-E974-2743-BBE9-252D8C2C6803}" type="pres">
      <dgm:prSet presAssocID="{BE09C526-5337-8F45-B583-9C8DA7818762}" presName="circ1" presStyleLbl="vennNode1" presStyleIdx="0" presStyleCnt="3"/>
      <dgm:spPr/>
      <dgm:t>
        <a:bodyPr/>
        <a:lstStyle/>
        <a:p>
          <a:endParaRPr lang="en-US"/>
        </a:p>
      </dgm:t>
    </dgm:pt>
    <dgm:pt modelId="{2FB6C993-55C8-6A41-8812-FC2BC941C402}" type="pres">
      <dgm:prSet presAssocID="{BE09C526-5337-8F45-B583-9C8DA78187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6988-F2D3-B64E-9E36-D5A471894292}" type="pres">
      <dgm:prSet presAssocID="{FE0156B5-B9B4-9A45-BB2D-72764F764976}" presName="circ2" presStyleLbl="vennNode1" presStyleIdx="1" presStyleCnt="3"/>
      <dgm:spPr/>
      <dgm:t>
        <a:bodyPr/>
        <a:lstStyle/>
        <a:p>
          <a:endParaRPr lang="en-US"/>
        </a:p>
      </dgm:t>
    </dgm:pt>
    <dgm:pt modelId="{7DD1FCE1-28D1-E341-9489-90D5E8704ABD}" type="pres">
      <dgm:prSet presAssocID="{FE0156B5-B9B4-9A45-BB2D-72764F7649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5362-5AA0-2F4F-9CAD-BFF3091BF5D6}" type="pres">
      <dgm:prSet presAssocID="{19C09EC2-4C1D-8343-9DA7-B0D21B1BE0EB}" presName="circ3" presStyleLbl="vennNode1" presStyleIdx="2" presStyleCnt="3"/>
      <dgm:spPr/>
      <dgm:t>
        <a:bodyPr/>
        <a:lstStyle/>
        <a:p>
          <a:endParaRPr lang="en-US"/>
        </a:p>
      </dgm:t>
    </dgm:pt>
    <dgm:pt modelId="{E0DF2DB6-1136-BB4D-88BD-4FE807F086B3}" type="pres">
      <dgm:prSet presAssocID="{19C09EC2-4C1D-8343-9DA7-B0D21B1BE0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A0D13-79B3-4CF8-B238-510B63F44A6C}" type="presOf" srcId="{FE0156B5-B9B4-9A45-BB2D-72764F764976}" destId="{7DD1FCE1-28D1-E341-9489-90D5E8704ABD}" srcOrd="1" destOrd="0" presId="urn:microsoft.com/office/officeart/2005/8/layout/venn1"/>
    <dgm:cxn modelId="{ABA493BA-F844-4B85-BF03-07DE8CC22832}" type="presOf" srcId="{FE231AE8-EBDB-4541-BA67-49902658D2BC}" destId="{67069A82-2233-444E-81D2-78877C461213}" srcOrd="0" destOrd="0" presId="urn:microsoft.com/office/officeart/2005/8/layout/venn1"/>
    <dgm:cxn modelId="{6C01C664-33DE-43FC-83E6-E4DAAE552FAD}" type="presOf" srcId="{BE09C526-5337-8F45-B583-9C8DA7818762}" destId="{2FB6C993-55C8-6A41-8812-FC2BC941C402}" srcOrd="1" destOrd="0" presId="urn:microsoft.com/office/officeart/2005/8/layout/venn1"/>
    <dgm:cxn modelId="{6F52254B-B0E9-4CEF-990B-BDA67A81325C}" type="presOf" srcId="{FE0156B5-B9B4-9A45-BB2D-72764F764976}" destId="{D51E6988-F2D3-B64E-9E36-D5A471894292}" srcOrd="0" destOrd="0" presId="urn:microsoft.com/office/officeart/2005/8/layout/venn1"/>
    <dgm:cxn modelId="{677618ED-5F03-D847-9D4F-230974CAF3DC}" srcId="{FE231AE8-EBDB-4541-BA67-49902658D2BC}" destId="{19C09EC2-4C1D-8343-9DA7-B0D21B1BE0EB}" srcOrd="2" destOrd="0" parTransId="{A7114F05-996C-C04A-8C3B-0CDC57968E34}" sibTransId="{F3600C79-665E-C14B-8EA7-2E5E704B1AAB}"/>
    <dgm:cxn modelId="{E3FF797E-99D0-4F6F-AD01-05CC8F9B213A}" type="presOf" srcId="{BE09C526-5337-8F45-B583-9C8DA7818762}" destId="{583B3F34-E974-2743-BBE9-252D8C2C6803}" srcOrd="0" destOrd="0" presId="urn:microsoft.com/office/officeart/2005/8/layout/venn1"/>
    <dgm:cxn modelId="{9E7CD654-E104-4C77-BA71-904BB8B7BD6D}" type="presOf" srcId="{19C09EC2-4C1D-8343-9DA7-B0D21B1BE0EB}" destId="{E0DF2DB6-1136-BB4D-88BD-4FE807F086B3}" srcOrd="1" destOrd="0" presId="urn:microsoft.com/office/officeart/2005/8/layout/venn1"/>
    <dgm:cxn modelId="{E7357C7E-D332-5B49-B4A0-AC51CA18BEEC}" srcId="{FE231AE8-EBDB-4541-BA67-49902658D2BC}" destId="{BE09C526-5337-8F45-B583-9C8DA7818762}" srcOrd="0" destOrd="0" parTransId="{1351BC0E-92DA-7A40-B42D-ED91FEB2248A}" sibTransId="{C7EBF6BA-72EA-2A44-BB29-6C4541BEB2AE}"/>
    <dgm:cxn modelId="{7797C299-684E-C44D-99CC-47B676DCE8EA}" srcId="{FE231AE8-EBDB-4541-BA67-49902658D2BC}" destId="{FE0156B5-B9B4-9A45-BB2D-72764F764976}" srcOrd="1" destOrd="0" parTransId="{73EBDC8E-B11E-4647-B247-FC4C8458E9CB}" sibTransId="{7516AD6C-4D0D-444A-B68F-C87DDF1103C9}"/>
    <dgm:cxn modelId="{C2C37F08-5288-4312-B45E-B7B60C8180D8}" type="presOf" srcId="{19C09EC2-4C1D-8343-9DA7-B0D21B1BE0EB}" destId="{FFD15362-5AA0-2F4F-9CAD-BFF3091BF5D6}" srcOrd="0" destOrd="0" presId="urn:microsoft.com/office/officeart/2005/8/layout/venn1"/>
    <dgm:cxn modelId="{42EC293F-5ACE-4B3A-82C1-8A9349DD197A}" type="presParOf" srcId="{67069A82-2233-444E-81D2-78877C461213}" destId="{583B3F34-E974-2743-BBE9-252D8C2C6803}" srcOrd="0" destOrd="0" presId="urn:microsoft.com/office/officeart/2005/8/layout/venn1"/>
    <dgm:cxn modelId="{5FC8A78F-524E-477A-9B44-FF6FD9F67FCB}" type="presParOf" srcId="{67069A82-2233-444E-81D2-78877C461213}" destId="{2FB6C993-55C8-6A41-8812-FC2BC941C402}" srcOrd="1" destOrd="0" presId="urn:microsoft.com/office/officeart/2005/8/layout/venn1"/>
    <dgm:cxn modelId="{B8CD0E23-7ACB-49C8-A543-274650B5C8F6}" type="presParOf" srcId="{67069A82-2233-444E-81D2-78877C461213}" destId="{D51E6988-F2D3-B64E-9E36-D5A471894292}" srcOrd="2" destOrd="0" presId="urn:microsoft.com/office/officeart/2005/8/layout/venn1"/>
    <dgm:cxn modelId="{8204C67F-6AFE-47DB-99C0-58EA87198222}" type="presParOf" srcId="{67069A82-2233-444E-81D2-78877C461213}" destId="{7DD1FCE1-28D1-E341-9489-90D5E8704ABD}" srcOrd="3" destOrd="0" presId="urn:microsoft.com/office/officeart/2005/8/layout/venn1"/>
    <dgm:cxn modelId="{0836F6FD-73B4-4785-BB65-68E3F69B2EEC}" type="presParOf" srcId="{67069A82-2233-444E-81D2-78877C461213}" destId="{FFD15362-5AA0-2F4F-9CAD-BFF3091BF5D6}" srcOrd="4" destOrd="0" presId="urn:microsoft.com/office/officeart/2005/8/layout/venn1"/>
    <dgm:cxn modelId="{3A238F33-63BC-414E-B068-DEA030119406}" type="presParOf" srcId="{67069A82-2233-444E-81D2-78877C461213}" destId="{E0DF2DB6-1136-BB4D-88BD-4FE807F086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31AE8-EBDB-4541-BA67-49902658D2BC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E09C526-5337-8F45-B583-9C8DA7818762}">
      <dgm:prSet phldrT="[Text]"/>
      <dgm:spPr/>
      <dgm:t>
        <a:bodyPr/>
        <a:lstStyle/>
        <a:p>
          <a:r>
            <a:rPr lang="en-US" b="1" dirty="0" smtClean="0"/>
            <a:t>Guide</a:t>
          </a:r>
          <a:endParaRPr lang="en-US" b="1" dirty="0"/>
        </a:p>
      </dgm:t>
    </dgm:pt>
    <dgm:pt modelId="{1351BC0E-92DA-7A40-B42D-ED91FEB2248A}" type="parTrans" cxnId="{E7357C7E-D332-5B49-B4A0-AC51CA18BEEC}">
      <dgm:prSet/>
      <dgm:spPr/>
      <dgm:t>
        <a:bodyPr/>
        <a:lstStyle/>
        <a:p>
          <a:endParaRPr lang="en-US"/>
        </a:p>
      </dgm:t>
    </dgm:pt>
    <dgm:pt modelId="{C7EBF6BA-72EA-2A44-BB29-6C4541BEB2AE}" type="sibTrans" cxnId="{E7357C7E-D332-5B49-B4A0-AC51CA18BEEC}">
      <dgm:prSet/>
      <dgm:spPr/>
      <dgm:t>
        <a:bodyPr/>
        <a:lstStyle/>
        <a:p>
          <a:endParaRPr lang="en-US"/>
        </a:p>
      </dgm:t>
    </dgm:pt>
    <dgm:pt modelId="{FE0156B5-B9B4-9A45-BB2D-72764F76497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Promote</a:t>
          </a:r>
          <a:endParaRPr lang="en-US" dirty="0">
            <a:solidFill>
              <a:schemeClr val="bg1">
                <a:lumMod val="50000"/>
              </a:schemeClr>
            </a:solidFill>
          </a:endParaRPr>
        </a:p>
      </dgm:t>
    </dgm:pt>
    <dgm:pt modelId="{73EBDC8E-B11E-4647-B247-FC4C8458E9CB}" type="parTrans" cxnId="{7797C299-684E-C44D-99CC-47B676DCE8EA}">
      <dgm:prSet/>
      <dgm:spPr/>
      <dgm:t>
        <a:bodyPr/>
        <a:lstStyle/>
        <a:p>
          <a:endParaRPr lang="en-US"/>
        </a:p>
      </dgm:t>
    </dgm:pt>
    <dgm:pt modelId="{7516AD6C-4D0D-444A-B68F-C87DDF1103C9}" type="sibTrans" cxnId="{7797C299-684E-C44D-99CC-47B676DCE8EA}">
      <dgm:prSet/>
      <dgm:spPr/>
      <dgm:t>
        <a:bodyPr/>
        <a:lstStyle/>
        <a:p>
          <a:endParaRPr lang="en-US"/>
        </a:p>
      </dgm:t>
    </dgm:pt>
    <dgm:pt modelId="{19C09EC2-4C1D-8343-9DA7-B0D21B1BE0EB}">
      <dgm:prSet phldrT="[Text]"/>
      <dgm:spPr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rgbClr val="7F7F7F"/>
              </a:solidFill>
            </a:rPr>
            <a:t>Support</a:t>
          </a:r>
          <a:endParaRPr lang="en-US" dirty="0">
            <a:solidFill>
              <a:srgbClr val="7F7F7F"/>
            </a:solidFill>
          </a:endParaRPr>
        </a:p>
      </dgm:t>
    </dgm:pt>
    <dgm:pt modelId="{A7114F05-996C-C04A-8C3B-0CDC57968E34}" type="parTrans" cxnId="{677618ED-5F03-D847-9D4F-230974CAF3DC}">
      <dgm:prSet/>
      <dgm:spPr/>
      <dgm:t>
        <a:bodyPr/>
        <a:lstStyle/>
        <a:p>
          <a:endParaRPr lang="en-US"/>
        </a:p>
      </dgm:t>
    </dgm:pt>
    <dgm:pt modelId="{F3600C79-665E-C14B-8EA7-2E5E704B1AAB}" type="sibTrans" cxnId="{677618ED-5F03-D847-9D4F-230974CAF3DC}">
      <dgm:prSet/>
      <dgm:spPr/>
      <dgm:t>
        <a:bodyPr/>
        <a:lstStyle/>
        <a:p>
          <a:endParaRPr lang="en-US"/>
        </a:p>
      </dgm:t>
    </dgm:pt>
    <dgm:pt modelId="{67069A82-2233-444E-81D2-78877C461213}" type="pres">
      <dgm:prSet presAssocID="{FE231AE8-EBDB-4541-BA67-49902658D2BC}" presName="compositeShape" presStyleCnt="0">
        <dgm:presLayoutVars>
          <dgm:chMax val="7"/>
          <dgm:dir/>
          <dgm:resizeHandles val="exact"/>
        </dgm:presLayoutVars>
      </dgm:prSet>
      <dgm:spPr/>
    </dgm:pt>
    <dgm:pt modelId="{583B3F34-E974-2743-BBE9-252D8C2C6803}" type="pres">
      <dgm:prSet presAssocID="{BE09C526-5337-8F45-B583-9C8DA7818762}" presName="circ1" presStyleLbl="vennNode1" presStyleIdx="0" presStyleCnt="3"/>
      <dgm:spPr/>
      <dgm:t>
        <a:bodyPr/>
        <a:lstStyle/>
        <a:p>
          <a:endParaRPr lang="en-US"/>
        </a:p>
      </dgm:t>
    </dgm:pt>
    <dgm:pt modelId="{2FB6C993-55C8-6A41-8812-FC2BC941C402}" type="pres">
      <dgm:prSet presAssocID="{BE09C526-5337-8F45-B583-9C8DA78187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6988-F2D3-B64E-9E36-D5A471894292}" type="pres">
      <dgm:prSet presAssocID="{FE0156B5-B9B4-9A45-BB2D-72764F764976}" presName="circ2" presStyleLbl="vennNode1" presStyleIdx="1" presStyleCnt="3"/>
      <dgm:spPr/>
      <dgm:t>
        <a:bodyPr/>
        <a:lstStyle/>
        <a:p>
          <a:endParaRPr lang="en-US"/>
        </a:p>
      </dgm:t>
    </dgm:pt>
    <dgm:pt modelId="{7DD1FCE1-28D1-E341-9489-90D5E8704ABD}" type="pres">
      <dgm:prSet presAssocID="{FE0156B5-B9B4-9A45-BB2D-72764F7649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5362-5AA0-2F4F-9CAD-BFF3091BF5D6}" type="pres">
      <dgm:prSet presAssocID="{19C09EC2-4C1D-8343-9DA7-B0D21B1BE0EB}" presName="circ3" presStyleLbl="vennNode1" presStyleIdx="2" presStyleCnt="3"/>
      <dgm:spPr/>
      <dgm:t>
        <a:bodyPr/>
        <a:lstStyle/>
        <a:p>
          <a:endParaRPr lang="en-US"/>
        </a:p>
      </dgm:t>
    </dgm:pt>
    <dgm:pt modelId="{E0DF2DB6-1136-BB4D-88BD-4FE807F086B3}" type="pres">
      <dgm:prSet presAssocID="{19C09EC2-4C1D-8343-9DA7-B0D21B1BE0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0C2D6-B3F1-4307-B19F-A5A8F4D2CC5F}" type="presOf" srcId="{FE0156B5-B9B4-9A45-BB2D-72764F764976}" destId="{D51E6988-F2D3-B64E-9E36-D5A471894292}" srcOrd="0" destOrd="0" presId="urn:microsoft.com/office/officeart/2005/8/layout/venn1"/>
    <dgm:cxn modelId="{E6C3BE5D-EBEF-4496-894C-41461457B3F8}" type="presOf" srcId="{FE231AE8-EBDB-4541-BA67-49902658D2BC}" destId="{67069A82-2233-444E-81D2-78877C461213}" srcOrd="0" destOrd="0" presId="urn:microsoft.com/office/officeart/2005/8/layout/venn1"/>
    <dgm:cxn modelId="{A2C87989-0CEC-4CA4-B1AD-3B1A989108DC}" type="presOf" srcId="{19C09EC2-4C1D-8343-9DA7-B0D21B1BE0EB}" destId="{E0DF2DB6-1136-BB4D-88BD-4FE807F086B3}" srcOrd="1" destOrd="0" presId="urn:microsoft.com/office/officeart/2005/8/layout/venn1"/>
    <dgm:cxn modelId="{2FE7176C-8793-482F-AA51-EEB29DD099CE}" type="presOf" srcId="{FE0156B5-B9B4-9A45-BB2D-72764F764976}" destId="{7DD1FCE1-28D1-E341-9489-90D5E8704ABD}" srcOrd="1" destOrd="0" presId="urn:microsoft.com/office/officeart/2005/8/layout/venn1"/>
    <dgm:cxn modelId="{677618ED-5F03-D847-9D4F-230974CAF3DC}" srcId="{FE231AE8-EBDB-4541-BA67-49902658D2BC}" destId="{19C09EC2-4C1D-8343-9DA7-B0D21B1BE0EB}" srcOrd="2" destOrd="0" parTransId="{A7114F05-996C-C04A-8C3B-0CDC57968E34}" sibTransId="{F3600C79-665E-C14B-8EA7-2E5E704B1AAB}"/>
    <dgm:cxn modelId="{E7357C7E-D332-5B49-B4A0-AC51CA18BEEC}" srcId="{FE231AE8-EBDB-4541-BA67-49902658D2BC}" destId="{BE09C526-5337-8F45-B583-9C8DA7818762}" srcOrd="0" destOrd="0" parTransId="{1351BC0E-92DA-7A40-B42D-ED91FEB2248A}" sibTransId="{C7EBF6BA-72EA-2A44-BB29-6C4541BEB2AE}"/>
    <dgm:cxn modelId="{25C50B54-64E2-453C-B118-932AA0A61701}" type="presOf" srcId="{19C09EC2-4C1D-8343-9DA7-B0D21B1BE0EB}" destId="{FFD15362-5AA0-2F4F-9CAD-BFF3091BF5D6}" srcOrd="0" destOrd="0" presId="urn:microsoft.com/office/officeart/2005/8/layout/venn1"/>
    <dgm:cxn modelId="{7797C299-684E-C44D-99CC-47B676DCE8EA}" srcId="{FE231AE8-EBDB-4541-BA67-49902658D2BC}" destId="{FE0156B5-B9B4-9A45-BB2D-72764F764976}" srcOrd="1" destOrd="0" parTransId="{73EBDC8E-B11E-4647-B247-FC4C8458E9CB}" sibTransId="{7516AD6C-4D0D-444A-B68F-C87DDF1103C9}"/>
    <dgm:cxn modelId="{FBEDEB9C-5A20-4FAE-B4C5-9CED227E81FA}" type="presOf" srcId="{BE09C526-5337-8F45-B583-9C8DA7818762}" destId="{2FB6C993-55C8-6A41-8812-FC2BC941C402}" srcOrd="1" destOrd="0" presId="urn:microsoft.com/office/officeart/2005/8/layout/venn1"/>
    <dgm:cxn modelId="{654FB59C-D2B1-4EF7-ADF7-7443538CCCB2}" type="presOf" srcId="{BE09C526-5337-8F45-B583-9C8DA7818762}" destId="{583B3F34-E974-2743-BBE9-252D8C2C6803}" srcOrd="0" destOrd="0" presId="urn:microsoft.com/office/officeart/2005/8/layout/venn1"/>
    <dgm:cxn modelId="{599EA4D9-2C36-446B-93C5-F0555C65AE33}" type="presParOf" srcId="{67069A82-2233-444E-81D2-78877C461213}" destId="{583B3F34-E974-2743-BBE9-252D8C2C6803}" srcOrd="0" destOrd="0" presId="urn:microsoft.com/office/officeart/2005/8/layout/venn1"/>
    <dgm:cxn modelId="{616AFB33-B43D-4DBB-A3DB-A9146262CAE4}" type="presParOf" srcId="{67069A82-2233-444E-81D2-78877C461213}" destId="{2FB6C993-55C8-6A41-8812-FC2BC941C402}" srcOrd="1" destOrd="0" presId="urn:microsoft.com/office/officeart/2005/8/layout/venn1"/>
    <dgm:cxn modelId="{2A4E85B7-F645-4309-8DA8-276FD729981F}" type="presParOf" srcId="{67069A82-2233-444E-81D2-78877C461213}" destId="{D51E6988-F2D3-B64E-9E36-D5A471894292}" srcOrd="2" destOrd="0" presId="urn:microsoft.com/office/officeart/2005/8/layout/venn1"/>
    <dgm:cxn modelId="{E7A6FB71-0FE9-49B7-9847-23B960655397}" type="presParOf" srcId="{67069A82-2233-444E-81D2-78877C461213}" destId="{7DD1FCE1-28D1-E341-9489-90D5E8704ABD}" srcOrd="3" destOrd="0" presId="urn:microsoft.com/office/officeart/2005/8/layout/venn1"/>
    <dgm:cxn modelId="{5BBDFF0E-2C17-40D2-8239-78DA4299E8CA}" type="presParOf" srcId="{67069A82-2233-444E-81D2-78877C461213}" destId="{FFD15362-5AA0-2F4F-9CAD-BFF3091BF5D6}" srcOrd="4" destOrd="0" presId="urn:microsoft.com/office/officeart/2005/8/layout/venn1"/>
    <dgm:cxn modelId="{813C708D-0FEE-4209-A5F3-D7616C167E05}" type="presParOf" srcId="{67069A82-2233-444E-81D2-78877C461213}" destId="{E0DF2DB6-1136-BB4D-88BD-4FE807F086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31AE8-EBDB-4541-BA67-49902658D2BC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E09C526-5337-8F45-B583-9C8DA7818762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</a:rPr>
            <a:t>Guide</a:t>
          </a:r>
          <a:endParaRPr lang="en-US" dirty="0">
            <a:solidFill>
              <a:srgbClr val="7F7F7F"/>
            </a:solidFill>
          </a:endParaRPr>
        </a:p>
      </dgm:t>
    </dgm:pt>
    <dgm:pt modelId="{1351BC0E-92DA-7A40-B42D-ED91FEB2248A}" type="parTrans" cxnId="{E7357C7E-D332-5B49-B4A0-AC51CA18BEEC}">
      <dgm:prSet/>
      <dgm:spPr/>
      <dgm:t>
        <a:bodyPr/>
        <a:lstStyle/>
        <a:p>
          <a:endParaRPr lang="en-US"/>
        </a:p>
      </dgm:t>
    </dgm:pt>
    <dgm:pt modelId="{C7EBF6BA-72EA-2A44-BB29-6C4541BEB2AE}" type="sibTrans" cxnId="{E7357C7E-D332-5B49-B4A0-AC51CA18BEEC}">
      <dgm:prSet/>
      <dgm:spPr/>
      <dgm:t>
        <a:bodyPr/>
        <a:lstStyle/>
        <a:p>
          <a:endParaRPr lang="en-US"/>
        </a:p>
      </dgm:t>
    </dgm:pt>
    <dgm:pt modelId="{FE0156B5-B9B4-9A45-BB2D-72764F764976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</a:rPr>
            <a:t>Promote</a:t>
          </a:r>
          <a:endParaRPr lang="en-US" dirty="0">
            <a:solidFill>
              <a:srgbClr val="7F7F7F"/>
            </a:solidFill>
          </a:endParaRPr>
        </a:p>
      </dgm:t>
    </dgm:pt>
    <dgm:pt modelId="{73EBDC8E-B11E-4647-B247-FC4C8458E9CB}" type="parTrans" cxnId="{7797C299-684E-C44D-99CC-47B676DCE8EA}">
      <dgm:prSet/>
      <dgm:spPr/>
      <dgm:t>
        <a:bodyPr/>
        <a:lstStyle/>
        <a:p>
          <a:endParaRPr lang="en-US"/>
        </a:p>
      </dgm:t>
    </dgm:pt>
    <dgm:pt modelId="{7516AD6C-4D0D-444A-B68F-C87DDF1103C9}" type="sibTrans" cxnId="{7797C299-684E-C44D-99CC-47B676DCE8EA}">
      <dgm:prSet/>
      <dgm:spPr/>
      <dgm:t>
        <a:bodyPr/>
        <a:lstStyle/>
        <a:p>
          <a:endParaRPr lang="en-US"/>
        </a:p>
      </dgm:t>
    </dgm:pt>
    <dgm:pt modelId="{19C09EC2-4C1D-8343-9DA7-B0D21B1BE0EB}">
      <dgm:prSet phldrT="[Text]"/>
      <dgm:spPr/>
      <dgm:t>
        <a:bodyPr/>
        <a:lstStyle/>
        <a:p>
          <a:r>
            <a:rPr lang="en-US" b="1" dirty="0" smtClean="0"/>
            <a:t>Support</a:t>
          </a:r>
          <a:endParaRPr lang="en-US" b="1" dirty="0"/>
        </a:p>
      </dgm:t>
    </dgm:pt>
    <dgm:pt modelId="{A7114F05-996C-C04A-8C3B-0CDC57968E34}" type="parTrans" cxnId="{677618ED-5F03-D847-9D4F-230974CAF3DC}">
      <dgm:prSet/>
      <dgm:spPr/>
      <dgm:t>
        <a:bodyPr/>
        <a:lstStyle/>
        <a:p>
          <a:endParaRPr lang="en-US"/>
        </a:p>
      </dgm:t>
    </dgm:pt>
    <dgm:pt modelId="{F3600C79-665E-C14B-8EA7-2E5E704B1AAB}" type="sibTrans" cxnId="{677618ED-5F03-D847-9D4F-230974CAF3DC}">
      <dgm:prSet/>
      <dgm:spPr/>
      <dgm:t>
        <a:bodyPr/>
        <a:lstStyle/>
        <a:p>
          <a:endParaRPr lang="en-US"/>
        </a:p>
      </dgm:t>
    </dgm:pt>
    <dgm:pt modelId="{67069A82-2233-444E-81D2-78877C461213}" type="pres">
      <dgm:prSet presAssocID="{FE231AE8-EBDB-4541-BA67-49902658D2BC}" presName="compositeShape" presStyleCnt="0">
        <dgm:presLayoutVars>
          <dgm:chMax val="7"/>
          <dgm:dir/>
          <dgm:resizeHandles val="exact"/>
        </dgm:presLayoutVars>
      </dgm:prSet>
      <dgm:spPr/>
    </dgm:pt>
    <dgm:pt modelId="{583B3F34-E974-2743-BBE9-252D8C2C6803}" type="pres">
      <dgm:prSet presAssocID="{BE09C526-5337-8F45-B583-9C8DA7818762}" presName="circ1" presStyleLbl="vennNode1" presStyleIdx="0" presStyleCnt="3" custLinFactNeighborY="-2226"/>
      <dgm:spPr/>
      <dgm:t>
        <a:bodyPr/>
        <a:lstStyle/>
        <a:p>
          <a:endParaRPr lang="en-US"/>
        </a:p>
      </dgm:t>
    </dgm:pt>
    <dgm:pt modelId="{2FB6C993-55C8-6A41-8812-FC2BC941C402}" type="pres">
      <dgm:prSet presAssocID="{BE09C526-5337-8F45-B583-9C8DA78187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6988-F2D3-B64E-9E36-D5A471894292}" type="pres">
      <dgm:prSet presAssocID="{FE0156B5-B9B4-9A45-BB2D-72764F764976}" presName="circ2" presStyleLbl="vennNode1" presStyleIdx="1" presStyleCnt="3"/>
      <dgm:spPr/>
      <dgm:t>
        <a:bodyPr/>
        <a:lstStyle/>
        <a:p>
          <a:endParaRPr lang="en-US"/>
        </a:p>
      </dgm:t>
    </dgm:pt>
    <dgm:pt modelId="{7DD1FCE1-28D1-E341-9489-90D5E8704ABD}" type="pres">
      <dgm:prSet presAssocID="{FE0156B5-B9B4-9A45-BB2D-72764F7649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5362-5AA0-2F4F-9CAD-BFF3091BF5D6}" type="pres">
      <dgm:prSet presAssocID="{19C09EC2-4C1D-8343-9DA7-B0D21B1BE0EB}" presName="circ3" presStyleLbl="vennNode1" presStyleIdx="2" presStyleCnt="3"/>
      <dgm:spPr/>
      <dgm:t>
        <a:bodyPr/>
        <a:lstStyle/>
        <a:p>
          <a:endParaRPr lang="en-US"/>
        </a:p>
      </dgm:t>
    </dgm:pt>
    <dgm:pt modelId="{E0DF2DB6-1136-BB4D-88BD-4FE807F086B3}" type="pres">
      <dgm:prSet presAssocID="{19C09EC2-4C1D-8343-9DA7-B0D21B1BE0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B82A6-B1B3-4156-99B3-5B3025736CF4}" type="presOf" srcId="{FE231AE8-EBDB-4541-BA67-49902658D2BC}" destId="{67069A82-2233-444E-81D2-78877C461213}" srcOrd="0" destOrd="0" presId="urn:microsoft.com/office/officeart/2005/8/layout/venn1"/>
    <dgm:cxn modelId="{E25F2F28-9B7E-4904-AC18-3C79FBA2562A}" type="presOf" srcId="{19C09EC2-4C1D-8343-9DA7-B0D21B1BE0EB}" destId="{E0DF2DB6-1136-BB4D-88BD-4FE807F086B3}" srcOrd="1" destOrd="0" presId="urn:microsoft.com/office/officeart/2005/8/layout/venn1"/>
    <dgm:cxn modelId="{D8E2A377-5AD1-414E-8609-9AC25B4CE27E}" type="presOf" srcId="{19C09EC2-4C1D-8343-9DA7-B0D21B1BE0EB}" destId="{FFD15362-5AA0-2F4F-9CAD-BFF3091BF5D6}" srcOrd="0" destOrd="0" presId="urn:microsoft.com/office/officeart/2005/8/layout/venn1"/>
    <dgm:cxn modelId="{0B6A4C76-4AF5-4FD6-A303-548813055296}" type="presOf" srcId="{FE0156B5-B9B4-9A45-BB2D-72764F764976}" destId="{D51E6988-F2D3-B64E-9E36-D5A471894292}" srcOrd="0" destOrd="0" presId="urn:microsoft.com/office/officeart/2005/8/layout/venn1"/>
    <dgm:cxn modelId="{677618ED-5F03-D847-9D4F-230974CAF3DC}" srcId="{FE231AE8-EBDB-4541-BA67-49902658D2BC}" destId="{19C09EC2-4C1D-8343-9DA7-B0D21B1BE0EB}" srcOrd="2" destOrd="0" parTransId="{A7114F05-996C-C04A-8C3B-0CDC57968E34}" sibTransId="{F3600C79-665E-C14B-8EA7-2E5E704B1AAB}"/>
    <dgm:cxn modelId="{E7357C7E-D332-5B49-B4A0-AC51CA18BEEC}" srcId="{FE231AE8-EBDB-4541-BA67-49902658D2BC}" destId="{BE09C526-5337-8F45-B583-9C8DA7818762}" srcOrd="0" destOrd="0" parTransId="{1351BC0E-92DA-7A40-B42D-ED91FEB2248A}" sibTransId="{C7EBF6BA-72EA-2A44-BB29-6C4541BEB2AE}"/>
    <dgm:cxn modelId="{7797C299-684E-C44D-99CC-47B676DCE8EA}" srcId="{FE231AE8-EBDB-4541-BA67-49902658D2BC}" destId="{FE0156B5-B9B4-9A45-BB2D-72764F764976}" srcOrd="1" destOrd="0" parTransId="{73EBDC8E-B11E-4647-B247-FC4C8458E9CB}" sibTransId="{7516AD6C-4D0D-444A-B68F-C87DDF1103C9}"/>
    <dgm:cxn modelId="{A951013D-5811-446D-9B24-D33CD274A70C}" type="presOf" srcId="{BE09C526-5337-8F45-B583-9C8DA7818762}" destId="{2FB6C993-55C8-6A41-8812-FC2BC941C402}" srcOrd="1" destOrd="0" presId="urn:microsoft.com/office/officeart/2005/8/layout/venn1"/>
    <dgm:cxn modelId="{7B9F2003-E244-46A6-A112-D6760C0EDBA8}" type="presOf" srcId="{BE09C526-5337-8F45-B583-9C8DA7818762}" destId="{583B3F34-E974-2743-BBE9-252D8C2C6803}" srcOrd="0" destOrd="0" presId="urn:microsoft.com/office/officeart/2005/8/layout/venn1"/>
    <dgm:cxn modelId="{3DFC0786-6BF8-4BE1-A0BC-B9062ABA96E4}" type="presOf" srcId="{FE0156B5-B9B4-9A45-BB2D-72764F764976}" destId="{7DD1FCE1-28D1-E341-9489-90D5E8704ABD}" srcOrd="1" destOrd="0" presId="urn:microsoft.com/office/officeart/2005/8/layout/venn1"/>
    <dgm:cxn modelId="{6EF0A472-DCB7-48DE-8B6A-8034FEDF958F}" type="presParOf" srcId="{67069A82-2233-444E-81D2-78877C461213}" destId="{583B3F34-E974-2743-BBE9-252D8C2C6803}" srcOrd="0" destOrd="0" presId="urn:microsoft.com/office/officeart/2005/8/layout/venn1"/>
    <dgm:cxn modelId="{D2389F8E-D0FF-4D2D-BA2F-C3A7F8327E19}" type="presParOf" srcId="{67069A82-2233-444E-81D2-78877C461213}" destId="{2FB6C993-55C8-6A41-8812-FC2BC941C402}" srcOrd="1" destOrd="0" presId="urn:microsoft.com/office/officeart/2005/8/layout/venn1"/>
    <dgm:cxn modelId="{01A68C5A-DDF1-4F60-8E9C-58E559D3B12D}" type="presParOf" srcId="{67069A82-2233-444E-81D2-78877C461213}" destId="{D51E6988-F2D3-B64E-9E36-D5A471894292}" srcOrd="2" destOrd="0" presId="urn:microsoft.com/office/officeart/2005/8/layout/venn1"/>
    <dgm:cxn modelId="{C8424870-DC17-4772-B587-B7411EDF0C7F}" type="presParOf" srcId="{67069A82-2233-444E-81D2-78877C461213}" destId="{7DD1FCE1-28D1-E341-9489-90D5E8704ABD}" srcOrd="3" destOrd="0" presId="urn:microsoft.com/office/officeart/2005/8/layout/venn1"/>
    <dgm:cxn modelId="{165E7A9F-2C23-448D-A77A-1F898D84176B}" type="presParOf" srcId="{67069A82-2233-444E-81D2-78877C461213}" destId="{FFD15362-5AA0-2F4F-9CAD-BFF3091BF5D6}" srcOrd="4" destOrd="0" presId="urn:microsoft.com/office/officeart/2005/8/layout/venn1"/>
    <dgm:cxn modelId="{674378FA-4729-4D6A-A46F-9661188C68A3}" type="presParOf" srcId="{67069A82-2233-444E-81D2-78877C461213}" destId="{E0DF2DB6-1136-BB4D-88BD-4FE807F086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31AE8-EBDB-4541-BA67-49902658D2BC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E09C526-5337-8F45-B583-9C8DA7818762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</a:rPr>
            <a:t>Guide</a:t>
          </a:r>
          <a:endParaRPr lang="en-US" dirty="0">
            <a:solidFill>
              <a:srgbClr val="7F7F7F"/>
            </a:solidFill>
          </a:endParaRPr>
        </a:p>
      </dgm:t>
    </dgm:pt>
    <dgm:pt modelId="{1351BC0E-92DA-7A40-B42D-ED91FEB2248A}" type="parTrans" cxnId="{E7357C7E-D332-5B49-B4A0-AC51CA18BEEC}">
      <dgm:prSet/>
      <dgm:spPr/>
      <dgm:t>
        <a:bodyPr/>
        <a:lstStyle/>
        <a:p>
          <a:endParaRPr lang="en-US"/>
        </a:p>
      </dgm:t>
    </dgm:pt>
    <dgm:pt modelId="{C7EBF6BA-72EA-2A44-BB29-6C4541BEB2AE}" type="sibTrans" cxnId="{E7357C7E-D332-5B49-B4A0-AC51CA18BEEC}">
      <dgm:prSet/>
      <dgm:spPr/>
      <dgm:t>
        <a:bodyPr/>
        <a:lstStyle/>
        <a:p>
          <a:endParaRPr lang="en-US"/>
        </a:p>
      </dgm:t>
    </dgm:pt>
    <dgm:pt modelId="{FE0156B5-B9B4-9A45-BB2D-72764F76497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Promote</a:t>
          </a:r>
          <a:endParaRPr lang="en-US" b="1" dirty="0">
            <a:solidFill>
              <a:schemeClr val="tx1"/>
            </a:solidFill>
          </a:endParaRPr>
        </a:p>
      </dgm:t>
    </dgm:pt>
    <dgm:pt modelId="{73EBDC8E-B11E-4647-B247-FC4C8458E9CB}" type="parTrans" cxnId="{7797C299-684E-C44D-99CC-47B676DCE8EA}">
      <dgm:prSet/>
      <dgm:spPr/>
      <dgm:t>
        <a:bodyPr/>
        <a:lstStyle/>
        <a:p>
          <a:endParaRPr lang="en-US"/>
        </a:p>
      </dgm:t>
    </dgm:pt>
    <dgm:pt modelId="{7516AD6C-4D0D-444A-B68F-C87DDF1103C9}" type="sibTrans" cxnId="{7797C299-684E-C44D-99CC-47B676DCE8EA}">
      <dgm:prSet/>
      <dgm:spPr/>
      <dgm:t>
        <a:bodyPr/>
        <a:lstStyle/>
        <a:p>
          <a:endParaRPr lang="en-US"/>
        </a:p>
      </dgm:t>
    </dgm:pt>
    <dgm:pt modelId="{19C09EC2-4C1D-8343-9DA7-B0D21B1BE0EB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</a:rPr>
            <a:t>Support</a:t>
          </a:r>
          <a:endParaRPr lang="en-US" dirty="0">
            <a:solidFill>
              <a:srgbClr val="7F7F7F"/>
            </a:solidFill>
          </a:endParaRPr>
        </a:p>
      </dgm:t>
    </dgm:pt>
    <dgm:pt modelId="{A7114F05-996C-C04A-8C3B-0CDC57968E34}" type="parTrans" cxnId="{677618ED-5F03-D847-9D4F-230974CAF3DC}">
      <dgm:prSet/>
      <dgm:spPr/>
      <dgm:t>
        <a:bodyPr/>
        <a:lstStyle/>
        <a:p>
          <a:endParaRPr lang="en-US"/>
        </a:p>
      </dgm:t>
    </dgm:pt>
    <dgm:pt modelId="{F3600C79-665E-C14B-8EA7-2E5E704B1AAB}" type="sibTrans" cxnId="{677618ED-5F03-D847-9D4F-230974CAF3DC}">
      <dgm:prSet/>
      <dgm:spPr/>
      <dgm:t>
        <a:bodyPr/>
        <a:lstStyle/>
        <a:p>
          <a:endParaRPr lang="en-US"/>
        </a:p>
      </dgm:t>
    </dgm:pt>
    <dgm:pt modelId="{67069A82-2233-444E-81D2-78877C461213}" type="pres">
      <dgm:prSet presAssocID="{FE231AE8-EBDB-4541-BA67-49902658D2BC}" presName="compositeShape" presStyleCnt="0">
        <dgm:presLayoutVars>
          <dgm:chMax val="7"/>
          <dgm:dir/>
          <dgm:resizeHandles val="exact"/>
        </dgm:presLayoutVars>
      </dgm:prSet>
      <dgm:spPr/>
    </dgm:pt>
    <dgm:pt modelId="{583B3F34-E974-2743-BBE9-252D8C2C6803}" type="pres">
      <dgm:prSet presAssocID="{BE09C526-5337-8F45-B583-9C8DA7818762}" presName="circ1" presStyleLbl="vennNode1" presStyleIdx="0" presStyleCnt="3"/>
      <dgm:spPr/>
      <dgm:t>
        <a:bodyPr/>
        <a:lstStyle/>
        <a:p>
          <a:endParaRPr lang="en-US"/>
        </a:p>
      </dgm:t>
    </dgm:pt>
    <dgm:pt modelId="{2FB6C993-55C8-6A41-8812-FC2BC941C402}" type="pres">
      <dgm:prSet presAssocID="{BE09C526-5337-8F45-B583-9C8DA78187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E6988-F2D3-B64E-9E36-D5A471894292}" type="pres">
      <dgm:prSet presAssocID="{FE0156B5-B9B4-9A45-BB2D-72764F764976}" presName="circ2" presStyleLbl="vennNode1" presStyleIdx="1" presStyleCnt="3"/>
      <dgm:spPr/>
      <dgm:t>
        <a:bodyPr/>
        <a:lstStyle/>
        <a:p>
          <a:endParaRPr lang="en-US"/>
        </a:p>
      </dgm:t>
    </dgm:pt>
    <dgm:pt modelId="{7DD1FCE1-28D1-E341-9489-90D5E8704ABD}" type="pres">
      <dgm:prSet presAssocID="{FE0156B5-B9B4-9A45-BB2D-72764F76497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15362-5AA0-2F4F-9CAD-BFF3091BF5D6}" type="pres">
      <dgm:prSet presAssocID="{19C09EC2-4C1D-8343-9DA7-B0D21B1BE0EB}" presName="circ3" presStyleLbl="vennNode1" presStyleIdx="2" presStyleCnt="3"/>
      <dgm:spPr/>
      <dgm:t>
        <a:bodyPr/>
        <a:lstStyle/>
        <a:p>
          <a:endParaRPr lang="en-US"/>
        </a:p>
      </dgm:t>
    </dgm:pt>
    <dgm:pt modelId="{E0DF2DB6-1136-BB4D-88BD-4FE807F086B3}" type="pres">
      <dgm:prSet presAssocID="{19C09EC2-4C1D-8343-9DA7-B0D21B1BE0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0184C-9950-4EC4-B8AB-CEFF14C9C265}" type="presOf" srcId="{FE0156B5-B9B4-9A45-BB2D-72764F764976}" destId="{D51E6988-F2D3-B64E-9E36-D5A471894292}" srcOrd="0" destOrd="0" presId="urn:microsoft.com/office/officeart/2005/8/layout/venn1"/>
    <dgm:cxn modelId="{946C981D-A454-4985-AEEA-999F9964D393}" type="presOf" srcId="{BE09C526-5337-8F45-B583-9C8DA7818762}" destId="{2FB6C993-55C8-6A41-8812-FC2BC941C402}" srcOrd="1" destOrd="0" presId="urn:microsoft.com/office/officeart/2005/8/layout/venn1"/>
    <dgm:cxn modelId="{A42CD9A9-1B24-4A8D-8B9A-F71466A213F4}" type="presOf" srcId="{FE231AE8-EBDB-4541-BA67-49902658D2BC}" destId="{67069A82-2233-444E-81D2-78877C461213}" srcOrd="0" destOrd="0" presId="urn:microsoft.com/office/officeart/2005/8/layout/venn1"/>
    <dgm:cxn modelId="{677618ED-5F03-D847-9D4F-230974CAF3DC}" srcId="{FE231AE8-EBDB-4541-BA67-49902658D2BC}" destId="{19C09EC2-4C1D-8343-9DA7-B0D21B1BE0EB}" srcOrd="2" destOrd="0" parTransId="{A7114F05-996C-C04A-8C3B-0CDC57968E34}" sibTransId="{F3600C79-665E-C14B-8EA7-2E5E704B1AAB}"/>
    <dgm:cxn modelId="{E7357C7E-D332-5B49-B4A0-AC51CA18BEEC}" srcId="{FE231AE8-EBDB-4541-BA67-49902658D2BC}" destId="{BE09C526-5337-8F45-B583-9C8DA7818762}" srcOrd="0" destOrd="0" parTransId="{1351BC0E-92DA-7A40-B42D-ED91FEB2248A}" sibTransId="{C7EBF6BA-72EA-2A44-BB29-6C4541BEB2AE}"/>
    <dgm:cxn modelId="{7797C299-684E-C44D-99CC-47B676DCE8EA}" srcId="{FE231AE8-EBDB-4541-BA67-49902658D2BC}" destId="{FE0156B5-B9B4-9A45-BB2D-72764F764976}" srcOrd="1" destOrd="0" parTransId="{73EBDC8E-B11E-4647-B247-FC4C8458E9CB}" sibTransId="{7516AD6C-4D0D-444A-B68F-C87DDF1103C9}"/>
    <dgm:cxn modelId="{7FCA2CB6-8467-4A3C-A736-EA6B6A04E1D5}" type="presOf" srcId="{19C09EC2-4C1D-8343-9DA7-B0D21B1BE0EB}" destId="{FFD15362-5AA0-2F4F-9CAD-BFF3091BF5D6}" srcOrd="0" destOrd="0" presId="urn:microsoft.com/office/officeart/2005/8/layout/venn1"/>
    <dgm:cxn modelId="{462A1CAF-9D42-4099-91AB-2DE22DDC86F3}" type="presOf" srcId="{BE09C526-5337-8F45-B583-9C8DA7818762}" destId="{583B3F34-E974-2743-BBE9-252D8C2C6803}" srcOrd="0" destOrd="0" presId="urn:microsoft.com/office/officeart/2005/8/layout/venn1"/>
    <dgm:cxn modelId="{BEDD7AF0-CA64-4669-90F7-67AA2E57870D}" type="presOf" srcId="{FE0156B5-B9B4-9A45-BB2D-72764F764976}" destId="{7DD1FCE1-28D1-E341-9489-90D5E8704ABD}" srcOrd="1" destOrd="0" presId="urn:microsoft.com/office/officeart/2005/8/layout/venn1"/>
    <dgm:cxn modelId="{CE369E7C-87FE-405B-AC26-A90FB97516A9}" type="presOf" srcId="{19C09EC2-4C1D-8343-9DA7-B0D21B1BE0EB}" destId="{E0DF2DB6-1136-BB4D-88BD-4FE807F086B3}" srcOrd="1" destOrd="0" presId="urn:microsoft.com/office/officeart/2005/8/layout/venn1"/>
    <dgm:cxn modelId="{A7919A42-18EE-4A9E-9954-494D414639E7}" type="presParOf" srcId="{67069A82-2233-444E-81D2-78877C461213}" destId="{583B3F34-E974-2743-BBE9-252D8C2C6803}" srcOrd="0" destOrd="0" presId="urn:microsoft.com/office/officeart/2005/8/layout/venn1"/>
    <dgm:cxn modelId="{A959469B-3D65-43F4-8117-A2FBB1691556}" type="presParOf" srcId="{67069A82-2233-444E-81D2-78877C461213}" destId="{2FB6C993-55C8-6A41-8812-FC2BC941C402}" srcOrd="1" destOrd="0" presId="urn:microsoft.com/office/officeart/2005/8/layout/venn1"/>
    <dgm:cxn modelId="{96693E6A-4043-42CF-B83F-EEFDD3714CD8}" type="presParOf" srcId="{67069A82-2233-444E-81D2-78877C461213}" destId="{D51E6988-F2D3-B64E-9E36-D5A471894292}" srcOrd="2" destOrd="0" presId="urn:microsoft.com/office/officeart/2005/8/layout/venn1"/>
    <dgm:cxn modelId="{BC619CCD-019E-4D53-AEB0-77611D6186F0}" type="presParOf" srcId="{67069A82-2233-444E-81D2-78877C461213}" destId="{7DD1FCE1-28D1-E341-9489-90D5E8704ABD}" srcOrd="3" destOrd="0" presId="urn:microsoft.com/office/officeart/2005/8/layout/venn1"/>
    <dgm:cxn modelId="{30B8D8A1-7DC5-4CF1-A926-F532B87B2DAF}" type="presParOf" srcId="{67069A82-2233-444E-81D2-78877C461213}" destId="{FFD15362-5AA0-2F4F-9CAD-BFF3091BF5D6}" srcOrd="4" destOrd="0" presId="urn:microsoft.com/office/officeart/2005/8/layout/venn1"/>
    <dgm:cxn modelId="{E9676E12-03B1-45B3-9749-C5F347968722}" type="presParOf" srcId="{67069A82-2233-444E-81D2-78877C461213}" destId="{E0DF2DB6-1136-BB4D-88BD-4FE807F086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5CAAC9-1E2A-4565-B135-D85ED2613B92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071CE2-95AF-4EFE-B4E2-165EEF2CC1B8}">
      <dgm:prSet phldrT="[Text]" custT="1"/>
      <dgm:spPr/>
      <dgm:t>
        <a:bodyPr lIns="0" rIns="0"/>
        <a:lstStyle/>
        <a:p>
          <a:r>
            <a:rPr lang="en-US" sz="1800" dirty="0" smtClean="0"/>
            <a:t>Consent</a:t>
          </a:r>
          <a:endParaRPr lang="en-US" sz="1800" dirty="0"/>
        </a:p>
      </dgm:t>
    </dgm:pt>
    <dgm:pt modelId="{D7CFA0A1-8903-4628-98C9-2C7AF25FE906}" type="parTrans" cxnId="{209AA014-2859-439B-8E9F-BF333E476732}">
      <dgm:prSet/>
      <dgm:spPr/>
      <dgm:t>
        <a:bodyPr/>
        <a:lstStyle/>
        <a:p>
          <a:endParaRPr lang="en-US"/>
        </a:p>
      </dgm:t>
    </dgm:pt>
    <dgm:pt modelId="{E347C40A-EB18-4567-97D3-F294B73D00C9}" type="sibTrans" cxnId="{209AA014-2859-439B-8E9F-BF333E476732}">
      <dgm:prSet/>
      <dgm:spPr/>
      <dgm:t>
        <a:bodyPr/>
        <a:lstStyle/>
        <a:p>
          <a:endParaRPr lang="en-US"/>
        </a:p>
      </dgm:t>
    </dgm:pt>
    <dgm:pt modelId="{EFD51C09-C659-4753-B683-70751F7F5135}">
      <dgm:prSet phldrT="[Text]" custT="1"/>
      <dgm:spPr/>
      <dgm:t>
        <a:bodyPr lIns="0" rIns="0"/>
        <a:lstStyle/>
        <a:p>
          <a:r>
            <a:rPr lang="en-US" sz="1800" dirty="0" smtClean="0"/>
            <a:t>Samples</a:t>
          </a:r>
          <a:endParaRPr lang="en-US" sz="1800" dirty="0"/>
        </a:p>
      </dgm:t>
    </dgm:pt>
    <dgm:pt modelId="{44A64510-71D0-4EB3-AE00-EF1A38264EEF}" type="parTrans" cxnId="{5059F666-B0E7-44E5-87AD-F16BC79BB4F9}">
      <dgm:prSet/>
      <dgm:spPr/>
      <dgm:t>
        <a:bodyPr/>
        <a:lstStyle/>
        <a:p>
          <a:endParaRPr lang="en-US"/>
        </a:p>
      </dgm:t>
    </dgm:pt>
    <dgm:pt modelId="{53E6F2A8-CEF0-496E-A172-CDD44164EA08}" type="sibTrans" cxnId="{5059F666-B0E7-44E5-87AD-F16BC79BB4F9}">
      <dgm:prSet/>
      <dgm:spPr/>
      <dgm:t>
        <a:bodyPr/>
        <a:lstStyle/>
        <a:p>
          <a:endParaRPr lang="en-US"/>
        </a:p>
      </dgm:t>
    </dgm:pt>
    <dgm:pt modelId="{5D3C368A-8380-4443-8A70-FCDE409E9BAD}">
      <dgm:prSet phldrT="[Text]" custT="1"/>
      <dgm:spPr/>
      <dgm:t>
        <a:bodyPr lIns="0" rIns="0"/>
        <a:lstStyle/>
        <a:p>
          <a:r>
            <a:rPr lang="en-US" sz="1800" baseline="0" dirty="0" smtClean="0"/>
            <a:t>Data</a:t>
          </a:r>
          <a:endParaRPr lang="en-US" sz="1800" baseline="0" dirty="0"/>
        </a:p>
      </dgm:t>
    </dgm:pt>
    <dgm:pt modelId="{E26DC232-F191-44FF-AC6B-CA881FBD007E}" type="parTrans" cxnId="{EBA36EA1-6D6F-4B2C-B081-E6B5AC194A56}">
      <dgm:prSet/>
      <dgm:spPr/>
      <dgm:t>
        <a:bodyPr/>
        <a:lstStyle/>
        <a:p>
          <a:endParaRPr lang="en-US"/>
        </a:p>
      </dgm:t>
    </dgm:pt>
    <dgm:pt modelId="{05B1D35D-77BA-40A4-BD30-87BA740D4D84}" type="sibTrans" cxnId="{EBA36EA1-6D6F-4B2C-B081-E6B5AC194A56}">
      <dgm:prSet/>
      <dgm:spPr/>
      <dgm:t>
        <a:bodyPr/>
        <a:lstStyle/>
        <a:p>
          <a:endParaRPr lang="en-US"/>
        </a:p>
      </dgm:t>
    </dgm:pt>
    <dgm:pt modelId="{37F10DB0-D3B1-43FB-839D-A8C3608B7DA4}">
      <dgm:prSet phldrT="[Text]" custT="1"/>
      <dgm:spPr/>
      <dgm:t>
        <a:bodyPr/>
        <a:lstStyle/>
        <a:p>
          <a:r>
            <a:rPr lang="en-US" sz="3200" dirty="0" smtClean="0"/>
            <a:t>Research Discoveries</a:t>
          </a:r>
          <a:endParaRPr lang="en-US" sz="3200" dirty="0"/>
        </a:p>
      </dgm:t>
    </dgm:pt>
    <dgm:pt modelId="{298D3970-0289-4AFA-853E-01931F17B641}" type="parTrans" cxnId="{ED333B99-3F73-4B27-9AAB-875215CDE61E}">
      <dgm:prSet/>
      <dgm:spPr/>
      <dgm:t>
        <a:bodyPr/>
        <a:lstStyle/>
        <a:p>
          <a:endParaRPr lang="en-US"/>
        </a:p>
      </dgm:t>
    </dgm:pt>
    <dgm:pt modelId="{07986801-5497-422C-B889-F864184FD687}" type="sibTrans" cxnId="{ED333B99-3F73-4B27-9AAB-875215CDE61E}">
      <dgm:prSet/>
      <dgm:spPr/>
      <dgm:t>
        <a:bodyPr/>
        <a:lstStyle/>
        <a:p>
          <a:endParaRPr lang="en-US"/>
        </a:p>
      </dgm:t>
    </dgm:pt>
    <dgm:pt modelId="{74675A2D-121F-4AF5-BD7A-97180B287E6C}" type="pres">
      <dgm:prSet presAssocID="{875CAAC9-1E2A-4565-B135-D85ED2613B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4A2FD4-CA27-4D8D-8F3D-84E592A2E2EA}" type="pres">
      <dgm:prSet presAssocID="{875CAAC9-1E2A-4565-B135-D85ED2613B92}" presName="ellipse" presStyleLbl="trBgShp" presStyleIdx="0" presStyleCnt="1"/>
      <dgm:spPr/>
    </dgm:pt>
    <dgm:pt modelId="{6DAB8209-4295-4D31-8B59-B30F899271E5}" type="pres">
      <dgm:prSet presAssocID="{875CAAC9-1E2A-4565-B135-D85ED2613B92}" presName="arrow1" presStyleLbl="fgShp" presStyleIdx="0" presStyleCnt="1"/>
      <dgm:spPr/>
    </dgm:pt>
    <dgm:pt modelId="{D41DE07C-86CE-47AB-9951-27DC88EEAF81}" type="pres">
      <dgm:prSet presAssocID="{875CAAC9-1E2A-4565-B135-D85ED2613B92}" presName="rectangle" presStyleLbl="revTx" presStyleIdx="0" presStyleCnt="1" custScaleX="175096" custLinFactNeighborY="8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D9E0A-4E8F-40BD-8194-432658D38916}" type="pres">
      <dgm:prSet presAssocID="{EFD51C09-C659-4753-B683-70751F7F513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E41A7-3A56-4D21-8606-E02594DAD617}" type="pres">
      <dgm:prSet presAssocID="{5D3C368A-8380-4443-8A70-FCDE409E9BA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DC2EE-868A-44AF-B079-569D7EDE115B}" type="pres">
      <dgm:prSet presAssocID="{37F10DB0-D3B1-43FB-839D-A8C3608B7DA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7DD2E-BCD3-446E-AE9B-BAC7E2F53255}" type="pres">
      <dgm:prSet presAssocID="{875CAAC9-1E2A-4565-B135-D85ED2613B92}" presName="funnel" presStyleLbl="trAlignAcc1" presStyleIdx="0" presStyleCnt="1"/>
      <dgm:spPr/>
    </dgm:pt>
  </dgm:ptLst>
  <dgm:cxnLst>
    <dgm:cxn modelId="{EBA36EA1-6D6F-4B2C-B081-E6B5AC194A56}" srcId="{875CAAC9-1E2A-4565-B135-D85ED2613B92}" destId="{5D3C368A-8380-4443-8A70-FCDE409E9BAD}" srcOrd="2" destOrd="0" parTransId="{E26DC232-F191-44FF-AC6B-CA881FBD007E}" sibTransId="{05B1D35D-77BA-40A4-BD30-87BA740D4D84}"/>
    <dgm:cxn modelId="{5059F666-B0E7-44E5-87AD-F16BC79BB4F9}" srcId="{875CAAC9-1E2A-4565-B135-D85ED2613B92}" destId="{EFD51C09-C659-4753-B683-70751F7F5135}" srcOrd="1" destOrd="0" parTransId="{44A64510-71D0-4EB3-AE00-EF1A38264EEF}" sibTransId="{53E6F2A8-CEF0-496E-A172-CDD44164EA08}"/>
    <dgm:cxn modelId="{90761AF9-F30B-462B-AFD3-E93F735480B2}" type="presOf" srcId="{37F10DB0-D3B1-43FB-839D-A8C3608B7DA4}" destId="{D41DE07C-86CE-47AB-9951-27DC88EEAF81}" srcOrd="0" destOrd="0" presId="urn:microsoft.com/office/officeart/2005/8/layout/funnel1"/>
    <dgm:cxn modelId="{ED333B99-3F73-4B27-9AAB-875215CDE61E}" srcId="{875CAAC9-1E2A-4565-B135-D85ED2613B92}" destId="{37F10DB0-D3B1-43FB-839D-A8C3608B7DA4}" srcOrd="3" destOrd="0" parTransId="{298D3970-0289-4AFA-853E-01931F17B641}" sibTransId="{07986801-5497-422C-B889-F864184FD687}"/>
    <dgm:cxn modelId="{F0CA29D8-6BA2-472F-8992-8293F16843E5}" type="presOf" srcId="{875CAAC9-1E2A-4565-B135-D85ED2613B92}" destId="{74675A2D-121F-4AF5-BD7A-97180B287E6C}" srcOrd="0" destOrd="0" presId="urn:microsoft.com/office/officeart/2005/8/layout/funnel1"/>
    <dgm:cxn modelId="{78132521-FE00-4AA2-BFAA-AC549C8FBAE8}" type="presOf" srcId="{5D3C368A-8380-4443-8A70-FCDE409E9BAD}" destId="{94CD9E0A-4E8F-40BD-8194-432658D38916}" srcOrd="0" destOrd="0" presId="urn:microsoft.com/office/officeart/2005/8/layout/funnel1"/>
    <dgm:cxn modelId="{209AA014-2859-439B-8E9F-BF333E476732}" srcId="{875CAAC9-1E2A-4565-B135-D85ED2613B92}" destId="{A8071CE2-95AF-4EFE-B4E2-165EEF2CC1B8}" srcOrd="0" destOrd="0" parTransId="{D7CFA0A1-8903-4628-98C9-2C7AF25FE906}" sibTransId="{E347C40A-EB18-4567-97D3-F294B73D00C9}"/>
    <dgm:cxn modelId="{4E5464A3-D06A-4717-BA6C-EF369E7EAA3D}" type="presOf" srcId="{A8071CE2-95AF-4EFE-B4E2-165EEF2CC1B8}" destId="{E6DDC2EE-868A-44AF-B079-569D7EDE115B}" srcOrd="0" destOrd="0" presId="urn:microsoft.com/office/officeart/2005/8/layout/funnel1"/>
    <dgm:cxn modelId="{59055C1F-1417-4DE0-B33B-0B5DF33EAE23}" type="presOf" srcId="{EFD51C09-C659-4753-B683-70751F7F5135}" destId="{C0AE41A7-3A56-4D21-8606-E02594DAD617}" srcOrd="0" destOrd="0" presId="urn:microsoft.com/office/officeart/2005/8/layout/funnel1"/>
    <dgm:cxn modelId="{F5F05859-5718-4BA0-9F9A-81F7F124020A}" type="presParOf" srcId="{74675A2D-121F-4AF5-BD7A-97180B287E6C}" destId="{6D4A2FD4-CA27-4D8D-8F3D-84E592A2E2EA}" srcOrd="0" destOrd="0" presId="urn:microsoft.com/office/officeart/2005/8/layout/funnel1"/>
    <dgm:cxn modelId="{30071C6F-F6EC-4B45-B353-CF6F3166AB21}" type="presParOf" srcId="{74675A2D-121F-4AF5-BD7A-97180B287E6C}" destId="{6DAB8209-4295-4D31-8B59-B30F899271E5}" srcOrd="1" destOrd="0" presId="urn:microsoft.com/office/officeart/2005/8/layout/funnel1"/>
    <dgm:cxn modelId="{34EA74D5-A69F-4EA3-A39F-38BF989CA9F0}" type="presParOf" srcId="{74675A2D-121F-4AF5-BD7A-97180B287E6C}" destId="{D41DE07C-86CE-47AB-9951-27DC88EEAF81}" srcOrd="2" destOrd="0" presId="urn:microsoft.com/office/officeart/2005/8/layout/funnel1"/>
    <dgm:cxn modelId="{781FDA99-12FD-4EF2-9E91-F5A057ADFF4D}" type="presParOf" srcId="{74675A2D-121F-4AF5-BD7A-97180B287E6C}" destId="{94CD9E0A-4E8F-40BD-8194-432658D38916}" srcOrd="3" destOrd="0" presId="urn:microsoft.com/office/officeart/2005/8/layout/funnel1"/>
    <dgm:cxn modelId="{4DE482C2-7353-44AC-BBF7-59BAD3ED371D}" type="presParOf" srcId="{74675A2D-121F-4AF5-BD7A-97180B287E6C}" destId="{C0AE41A7-3A56-4D21-8606-E02594DAD617}" srcOrd="4" destOrd="0" presId="urn:microsoft.com/office/officeart/2005/8/layout/funnel1"/>
    <dgm:cxn modelId="{C46CDB06-4B75-4235-AAE4-218508EF056E}" type="presParOf" srcId="{74675A2D-121F-4AF5-BD7A-97180B287E6C}" destId="{E6DDC2EE-868A-44AF-B079-569D7EDE115B}" srcOrd="5" destOrd="0" presId="urn:microsoft.com/office/officeart/2005/8/layout/funnel1"/>
    <dgm:cxn modelId="{CACA20DE-756C-420F-B907-AD3F3713A9AD}" type="presParOf" srcId="{74675A2D-121F-4AF5-BD7A-97180B287E6C}" destId="{2397DD2E-BCD3-446E-AE9B-BAC7E2F5325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DAF6F-333F-4930-89FB-9E6956EF9BFC}" type="doc">
      <dgm:prSet loTypeId="urn:microsoft.com/office/officeart/2005/8/layout/hChevron3" loCatId="process" qsTypeId="urn:microsoft.com/office/officeart/2005/8/quickstyle/simple3" qsCatId="simple" csTypeId="urn:microsoft.com/office/officeart/2005/8/colors/accent2_2" csCatId="accent2" phldr="1"/>
      <dgm:spPr/>
    </dgm:pt>
    <dgm:pt modelId="{E93A7B32-2E7B-47C3-9196-B39E04308887}">
      <dgm:prSet phldrT="[Text]" custT="1"/>
      <dgm:spPr/>
      <dgm:t>
        <a:bodyPr/>
        <a:lstStyle/>
        <a:p>
          <a:r>
            <a:rPr lang="en-US" sz="1600" b="1" dirty="0" smtClean="0"/>
            <a:t>5,000 Samples</a:t>
          </a:r>
        </a:p>
      </dgm:t>
    </dgm:pt>
    <dgm:pt modelId="{5859C043-151E-4A97-87CC-DDAAE67B844E}" type="parTrans" cxnId="{53768B0D-46A1-42D1-8A60-184C5E26E6DD}">
      <dgm:prSet/>
      <dgm:spPr/>
      <dgm:t>
        <a:bodyPr/>
        <a:lstStyle/>
        <a:p>
          <a:endParaRPr lang="en-US"/>
        </a:p>
      </dgm:t>
    </dgm:pt>
    <dgm:pt modelId="{D0BD5DD2-E819-4426-9E4B-89B36366BDBC}" type="sibTrans" cxnId="{53768B0D-46A1-42D1-8A60-184C5E26E6DD}">
      <dgm:prSet/>
      <dgm:spPr/>
      <dgm:t>
        <a:bodyPr/>
        <a:lstStyle/>
        <a:p>
          <a:endParaRPr lang="en-US"/>
        </a:p>
      </dgm:t>
    </dgm:pt>
    <dgm:pt modelId="{E8ECF557-2735-41F9-9160-3E39127E1FDD}">
      <dgm:prSet phldrT="[Text]" custT="1"/>
      <dgm:spPr/>
      <dgm:t>
        <a:bodyPr/>
        <a:lstStyle/>
        <a:p>
          <a:r>
            <a:rPr lang="en-US" sz="1400" dirty="0" smtClean="0"/>
            <a:t>Feb 15</a:t>
          </a:r>
        </a:p>
      </dgm:t>
    </dgm:pt>
    <dgm:pt modelId="{B13426E2-0268-4DF8-8459-3E70B2E9A610}" type="parTrans" cxnId="{EBDBA3C0-77F5-4E73-AC85-E1DBFB890E9E}">
      <dgm:prSet/>
      <dgm:spPr/>
      <dgm:t>
        <a:bodyPr/>
        <a:lstStyle/>
        <a:p>
          <a:endParaRPr lang="en-US"/>
        </a:p>
      </dgm:t>
    </dgm:pt>
    <dgm:pt modelId="{BC5CB053-7B43-4FF2-BDD5-055841BCEB9F}" type="sibTrans" cxnId="{EBDBA3C0-77F5-4E73-AC85-E1DBFB890E9E}">
      <dgm:prSet/>
      <dgm:spPr/>
      <dgm:t>
        <a:bodyPr/>
        <a:lstStyle/>
        <a:p>
          <a:endParaRPr lang="en-US"/>
        </a:p>
      </dgm:t>
    </dgm:pt>
    <dgm:pt modelId="{F1B880F5-137D-4CF9-B15B-9ED1C00F70C5}">
      <dgm:prSet phldrT="[Text]" custT="1"/>
      <dgm:spPr/>
      <dgm:t>
        <a:bodyPr/>
        <a:lstStyle/>
        <a:p>
          <a:r>
            <a:rPr lang="en-US" sz="1400" dirty="0" err="1" smtClean="0"/>
            <a:t>Illumina</a:t>
          </a:r>
          <a:r>
            <a:rPr lang="en-US" sz="1400" dirty="0" smtClean="0"/>
            <a:t> </a:t>
          </a:r>
          <a:r>
            <a:rPr lang="en-US" sz="1400" dirty="0" err="1" smtClean="0"/>
            <a:t>FastTrack</a:t>
          </a:r>
          <a:endParaRPr lang="en-US" sz="1400" dirty="0" smtClean="0"/>
        </a:p>
      </dgm:t>
    </dgm:pt>
    <dgm:pt modelId="{F14E983C-58C7-414B-BCAB-F1129DA5258D}" type="parTrans" cxnId="{50522176-9B29-41C1-8DF2-3C93C3310467}">
      <dgm:prSet/>
      <dgm:spPr/>
      <dgm:t>
        <a:bodyPr/>
        <a:lstStyle/>
        <a:p>
          <a:endParaRPr lang="en-US"/>
        </a:p>
      </dgm:t>
    </dgm:pt>
    <dgm:pt modelId="{94C2A23B-0D6F-4FFE-8590-6EA0BF611D37}" type="sibTrans" cxnId="{50522176-9B29-41C1-8DF2-3C93C3310467}">
      <dgm:prSet/>
      <dgm:spPr/>
      <dgm:t>
        <a:bodyPr/>
        <a:lstStyle/>
        <a:p>
          <a:endParaRPr lang="en-US"/>
        </a:p>
      </dgm:t>
    </dgm:pt>
    <dgm:pt modelId="{8B7F576C-1EA5-4815-A5BA-C8AA46EF60A1}">
      <dgm:prSet phldrT="[Text]" custT="1"/>
      <dgm:spPr/>
      <dgm:t>
        <a:bodyPr/>
        <a:lstStyle/>
        <a:p>
          <a:r>
            <a:rPr lang="en-US" sz="1600" b="1" dirty="0" smtClean="0"/>
            <a:t>10,000 Samples</a:t>
          </a:r>
          <a:endParaRPr lang="en-US" sz="1600" b="1" dirty="0"/>
        </a:p>
      </dgm:t>
    </dgm:pt>
    <dgm:pt modelId="{2C9E3904-6328-4BEE-81D6-69D2F8C066AB}" type="parTrans" cxnId="{8248FBBD-6266-47DD-83D5-078A2EC0D700}">
      <dgm:prSet/>
      <dgm:spPr/>
      <dgm:t>
        <a:bodyPr/>
        <a:lstStyle/>
        <a:p>
          <a:endParaRPr lang="en-US"/>
        </a:p>
      </dgm:t>
    </dgm:pt>
    <dgm:pt modelId="{A82FF475-CFDC-4BB6-BF6D-8920C37D55C5}" type="sibTrans" cxnId="{8248FBBD-6266-47DD-83D5-078A2EC0D700}">
      <dgm:prSet/>
      <dgm:spPr/>
      <dgm:t>
        <a:bodyPr/>
        <a:lstStyle/>
        <a:p>
          <a:endParaRPr lang="en-US"/>
        </a:p>
      </dgm:t>
    </dgm:pt>
    <dgm:pt modelId="{BC67D76C-57D4-4226-BA9C-D638C1EF1A98}">
      <dgm:prSet phldrT="[Text]" custT="1"/>
      <dgm:spPr/>
      <dgm:t>
        <a:bodyPr/>
        <a:lstStyle/>
        <a:p>
          <a:r>
            <a:rPr lang="en-US" sz="1400" dirty="0" smtClean="0"/>
            <a:t>Translational Genomics Core</a:t>
          </a:r>
          <a:endParaRPr lang="en-US" sz="1400" dirty="0"/>
        </a:p>
      </dgm:t>
    </dgm:pt>
    <dgm:pt modelId="{CAB88664-E9D6-438D-AB5D-6584143E95EB}" type="parTrans" cxnId="{66441F35-26B5-422F-B40E-3D65707C6160}">
      <dgm:prSet/>
      <dgm:spPr/>
      <dgm:t>
        <a:bodyPr/>
        <a:lstStyle/>
        <a:p>
          <a:endParaRPr lang="en-US"/>
        </a:p>
      </dgm:t>
    </dgm:pt>
    <dgm:pt modelId="{F07F9992-FE51-4696-89E0-D13E1944472A}" type="sibTrans" cxnId="{66441F35-26B5-422F-B40E-3D65707C6160}">
      <dgm:prSet/>
      <dgm:spPr/>
      <dgm:t>
        <a:bodyPr/>
        <a:lstStyle/>
        <a:p>
          <a:endParaRPr lang="en-US"/>
        </a:p>
      </dgm:t>
    </dgm:pt>
    <dgm:pt modelId="{67C5070B-3B6B-4993-8BAB-F662648E0CB8}">
      <dgm:prSet phldrT="[Text]" custT="1"/>
      <dgm:spPr/>
      <dgm:t>
        <a:bodyPr/>
        <a:lstStyle/>
        <a:p>
          <a:r>
            <a:rPr lang="en-US" sz="1400" dirty="0" smtClean="0"/>
            <a:t>End of 2015</a:t>
          </a:r>
          <a:endParaRPr lang="en-US" sz="1400" dirty="0"/>
        </a:p>
      </dgm:t>
    </dgm:pt>
    <dgm:pt modelId="{6AAB0266-12A1-4ACE-8209-32522F578EA9}" type="parTrans" cxnId="{1F63C608-3BA5-4F15-9B36-8677469E90E8}">
      <dgm:prSet/>
      <dgm:spPr/>
      <dgm:t>
        <a:bodyPr/>
        <a:lstStyle/>
        <a:p>
          <a:endParaRPr lang="en-US"/>
        </a:p>
      </dgm:t>
    </dgm:pt>
    <dgm:pt modelId="{CAAA480D-71AF-4DE4-BB48-6C4117AAED69}" type="sibTrans" cxnId="{1F63C608-3BA5-4F15-9B36-8677469E90E8}">
      <dgm:prSet/>
      <dgm:spPr/>
      <dgm:t>
        <a:bodyPr/>
        <a:lstStyle/>
        <a:p>
          <a:endParaRPr lang="en-US"/>
        </a:p>
      </dgm:t>
    </dgm:pt>
    <dgm:pt modelId="{130C537C-C61D-42C7-A455-D69D1FCC6093}">
      <dgm:prSet phldrT="[Text]" custT="1"/>
      <dgm:spPr/>
      <dgm:t>
        <a:bodyPr/>
        <a:lstStyle/>
        <a:p>
          <a:r>
            <a:rPr lang="en-US" sz="1400" dirty="0" smtClean="0"/>
            <a:t>Translational Genomics Core</a:t>
          </a:r>
          <a:endParaRPr lang="en-US" sz="1400" dirty="0"/>
        </a:p>
      </dgm:t>
    </dgm:pt>
    <dgm:pt modelId="{61C65053-E162-41D7-9BD2-D1F756526C2A}">
      <dgm:prSet phldrT="[Text]" custT="1"/>
      <dgm:spPr/>
      <dgm:t>
        <a:bodyPr/>
        <a:lstStyle/>
        <a:p>
          <a:r>
            <a:rPr lang="en-US" sz="1400" dirty="0" smtClean="0"/>
            <a:t>End of 2016</a:t>
          </a:r>
          <a:endParaRPr lang="en-US" sz="1400" dirty="0"/>
        </a:p>
      </dgm:t>
    </dgm:pt>
    <dgm:pt modelId="{E957EBA4-B461-4BFA-BA9B-708CC32D92F8}">
      <dgm:prSet phldrT="[Text]" custT="1"/>
      <dgm:spPr/>
      <dgm:t>
        <a:bodyPr/>
        <a:lstStyle/>
        <a:p>
          <a:r>
            <a:rPr lang="en-US" sz="1600" b="1" dirty="0" smtClean="0"/>
            <a:t>10,000 samples</a:t>
          </a:r>
          <a:endParaRPr lang="en-US" sz="1600" b="1" dirty="0"/>
        </a:p>
      </dgm:t>
    </dgm:pt>
    <dgm:pt modelId="{9833F5B7-F626-4371-BD3F-389C087A85D2}" type="sibTrans" cxnId="{5B5C2558-EB13-40DA-B11B-95EB9C02719F}">
      <dgm:prSet/>
      <dgm:spPr/>
      <dgm:t>
        <a:bodyPr/>
        <a:lstStyle/>
        <a:p>
          <a:endParaRPr lang="en-US"/>
        </a:p>
      </dgm:t>
    </dgm:pt>
    <dgm:pt modelId="{9DE4FB84-876E-41A8-A099-C4B1CA89F179}" type="parTrans" cxnId="{5B5C2558-EB13-40DA-B11B-95EB9C02719F}">
      <dgm:prSet/>
      <dgm:spPr/>
      <dgm:t>
        <a:bodyPr/>
        <a:lstStyle/>
        <a:p>
          <a:endParaRPr lang="en-US"/>
        </a:p>
      </dgm:t>
    </dgm:pt>
    <dgm:pt modelId="{CF2BC23D-66E7-4E16-BE21-4D3DA3AD3D67}" type="sibTrans" cxnId="{66093A19-5E15-4198-B474-C3DE934F335E}">
      <dgm:prSet/>
      <dgm:spPr/>
      <dgm:t>
        <a:bodyPr/>
        <a:lstStyle/>
        <a:p>
          <a:endParaRPr lang="en-US"/>
        </a:p>
      </dgm:t>
    </dgm:pt>
    <dgm:pt modelId="{65AE8A56-3EBC-46A6-8999-E73937E3C575}" type="parTrans" cxnId="{66093A19-5E15-4198-B474-C3DE934F335E}">
      <dgm:prSet/>
      <dgm:spPr/>
      <dgm:t>
        <a:bodyPr/>
        <a:lstStyle/>
        <a:p>
          <a:endParaRPr lang="en-US"/>
        </a:p>
      </dgm:t>
    </dgm:pt>
    <dgm:pt modelId="{17492E10-876E-4B23-9ECB-5C5A140370DF}" type="sibTrans" cxnId="{D990E039-D1CE-4531-899F-13E9B071D024}">
      <dgm:prSet/>
      <dgm:spPr/>
      <dgm:t>
        <a:bodyPr/>
        <a:lstStyle/>
        <a:p>
          <a:endParaRPr lang="en-US"/>
        </a:p>
      </dgm:t>
    </dgm:pt>
    <dgm:pt modelId="{1CBBA4E0-073F-4F62-BC0E-C555314F87CE}" type="parTrans" cxnId="{D990E039-D1CE-4531-899F-13E9B071D024}">
      <dgm:prSet/>
      <dgm:spPr/>
      <dgm:t>
        <a:bodyPr/>
        <a:lstStyle/>
        <a:p>
          <a:endParaRPr lang="en-US"/>
        </a:p>
      </dgm:t>
    </dgm:pt>
    <dgm:pt modelId="{2B56CF9D-A505-9343-BAB7-D94CB564E03B}" type="pres">
      <dgm:prSet presAssocID="{069DAF6F-333F-4930-89FB-9E6956EF9BFC}" presName="Name0" presStyleCnt="0">
        <dgm:presLayoutVars>
          <dgm:dir/>
          <dgm:resizeHandles val="exact"/>
        </dgm:presLayoutVars>
      </dgm:prSet>
      <dgm:spPr/>
    </dgm:pt>
    <dgm:pt modelId="{140104B5-A484-BE40-B612-0C9420F228AF}" type="pres">
      <dgm:prSet presAssocID="{E93A7B32-2E7B-47C3-9196-B39E04308887}" presName="parAndChTx" presStyleLbl="node1" presStyleIdx="0" presStyleCnt="3" custScaleX="587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4F754-E055-0B4A-96AA-CEB18FFA8B51}" type="pres">
      <dgm:prSet presAssocID="{D0BD5DD2-E819-4426-9E4B-89B36366BDBC}" presName="parAndChSpace" presStyleCnt="0"/>
      <dgm:spPr/>
    </dgm:pt>
    <dgm:pt modelId="{7DB28F6C-69DB-1949-8179-5436F037D494}" type="pres">
      <dgm:prSet presAssocID="{8B7F576C-1EA5-4815-A5BA-C8AA46EF60A1}" presName="parAndChTx" presStyleLbl="node1" presStyleIdx="1" presStyleCnt="3" custScaleX="71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43449-27DE-8A45-954D-943F4A9DED88}" type="pres">
      <dgm:prSet presAssocID="{A82FF475-CFDC-4BB6-BF6D-8920C37D55C5}" presName="parAndChSpace" presStyleCnt="0"/>
      <dgm:spPr/>
    </dgm:pt>
    <dgm:pt modelId="{03019682-7F2D-044E-8E40-2ED9BD30C8AA}" type="pres">
      <dgm:prSet presAssocID="{E957EBA4-B461-4BFA-BA9B-708CC32D92F8}" presName="parAndChTx" presStyleLbl="node1" presStyleIdx="2" presStyleCnt="3" custScaleX="57683" custLinFactNeighborY="6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2D730-CC8D-4C92-9C92-14BDFA99DBAC}" type="presOf" srcId="{E957EBA4-B461-4BFA-BA9B-708CC32D92F8}" destId="{03019682-7F2D-044E-8E40-2ED9BD30C8AA}" srcOrd="0" destOrd="0" presId="urn:microsoft.com/office/officeart/2005/8/layout/hChevron3"/>
    <dgm:cxn modelId="{48195808-5BE0-42B8-8DB0-79B917E57C17}" type="presOf" srcId="{F1B880F5-137D-4CF9-B15B-9ED1C00F70C5}" destId="{140104B5-A484-BE40-B612-0C9420F228AF}" srcOrd="0" destOrd="2" presId="urn:microsoft.com/office/officeart/2005/8/layout/hChevron3"/>
    <dgm:cxn modelId="{EBDBA3C0-77F5-4E73-AC85-E1DBFB890E9E}" srcId="{E93A7B32-2E7B-47C3-9196-B39E04308887}" destId="{E8ECF557-2735-41F9-9160-3E39127E1FDD}" srcOrd="0" destOrd="0" parTransId="{B13426E2-0268-4DF8-8459-3E70B2E9A610}" sibTransId="{BC5CB053-7B43-4FF2-BDD5-055841BCEB9F}"/>
    <dgm:cxn modelId="{0CB3C75F-9E6D-47E5-B58D-44221631ACF9}" type="presOf" srcId="{61C65053-E162-41D7-9BD2-D1F756526C2A}" destId="{03019682-7F2D-044E-8E40-2ED9BD30C8AA}" srcOrd="0" destOrd="1" presId="urn:microsoft.com/office/officeart/2005/8/layout/hChevron3"/>
    <dgm:cxn modelId="{6EFB6470-E6C3-47E2-AF18-A7CE75437A62}" type="presOf" srcId="{069DAF6F-333F-4930-89FB-9E6956EF9BFC}" destId="{2B56CF9D-A505-9343-BAB7-D94CB564E03B}" srcOrd="0" destOrd="0" presId="urn:microsoft.com/office/officeart/2005/8/layout/hChevron3"/>
    <dgm:cxn modelId="{1F63C608-3BA5-4F15-9B36-8677469E90E8}" srcId="{8B7F576C-1EA5-4815-A5BA-C8AA46EF60A1}" destId="{67C5070B-3B6B-4993-8BAB-F662648E0CB8}" srcOrd="0" destOrd="0" parTransId="{6AAB0266-12A1-4ACE-8209-32522F578EA9}" sibTransId="{CAAA480D-71AF-4DE4-BB48-6C4117AAED69}"/>
    <dgm:cxn modelId="{53768B0D-46A1-42D1-8A60-184C5E26E6DD}" srcId="{069DAF6F-333F-4930-89FB-9E6956EF9BFC}" destId="{E93A7B32-2E7B-47C3-9196-B39E04308887}" srcOrd="0" destOrd="0" parTransId="{5859C043-151E-4A97-87CC-DDAAE67B844E}" sibTransId="{D0BD5DD2-E819-4426-9E4B-89B36366BDBC}"/>
    <dgm:cxn modelId="{109C3A45-B771-469D-A2DA-BED71DBE6C35}" type="presOf" srcId="{E93A7B32-2E7B-47C3-9196-B39E04308887}" destId="{140104B5-A484-BE40-B612-0C9420F228AF}" srcOrd="0" destOrd="0" presId="urn:microsoft.com/office/officeart/2005/8/layout/hChevron3"/>
    <dgm:cxn modelId="{50522176-9B29-41C1-8DF2-3C93C3310467}" srcId="{E93A7B32-2E7B-47C3-9196-B39E04308887}" destId="{F1B880F5-137D-4CF9-B15B-9ED1C00F70C5}" srcOrd="1" destOrd="0" parTransId="{F14E983C-58C7-414B-BCAB-F1129DA5258D}" sibTransId="{94C2A23B-0D6F-4FFE-8590-6EA0BF611D37}"/>
    <dgm:cxn modelId="{C78FAB0E-05D9-47C6-AD83-A72D295E7A36}" type="presOf" srcId="{8B7F576C-1EA5-4815-A5BA-C8AA46EF60A1}" destId="{7DB28F6C-69DB-1949-8179-5436F037D494}" srcOrd="0" destOrd="0" presId="urn:microsoft.com/office/officeart/2005/8/layout/hChevron3"/>
    <dgm:cxn modelId="{5B5C2558-EB13-40DA-B11B-95EB9C02719F}" srcId="{069DAF6F-333F-4930-89FB-9E6956EF9BFC}" destId="{E957EBA4-B461-4BFA-BA9B-708CC32D92F8}" srcOrd="2" destOrd="0" parTransId="{9DE4FB84-876E-41A8-A099-C4B1CA89F179}" sibTransId="{9833F5B7-F626-4371-BD3F-389C087A85D2}"/>
    <dgm:cxn modelId="{7BADFEAA-1498-4709-BDED-8C075A02BBD8}" type="presOf" srcId="{E8ECF557-2735-41F9-9160-3E39127E1FDD}" destId="{140104B5-A484-BE40-B612-0C9420F228AF}" srcOrd="0" destOrd="1" presId="urn:microsoft.com/office/officeart/2005/8/layout/hChevron3"/>
    <dgm:cxn modelId="{66441F35-26B5-422F-B40E-3D65707C6160}" srcId="{8B7F576C-1EA5-4815-A5BA-C8AA46EF60A1}" destId="{BC67D76C-57D4-4226-BA9C-D638C1EF1A98}" srcOrd="1" destOrd="0" parTransId="{CAB88664-E9D6-438D-AB5D-6584143E95EB}" sibTransId="{F07F9992-FE51-4696-89E0-D13E1944472A}"/>
    <dgm:cxn modelId="{D6C86BBF-716E-4339-BAFD-B5C3C116383C}" type="presOf" srcId="{67C5070B-3B6B-4993-8BAB-F662648E0CB8}" destId="{7DB28F6C-69DB-1949-8179-5436F037D494}" srcOrd="0" destOrd="1" presId="urn:microsoft.com/office/officeart/2005/8/layout/hChevron3"/>
    <dgm:cxn modelId="{8248FBBD-6266-47DD-83D5-078A2EC0D700}" srcId="{069DAF6F-333F-4930-89FB-9E6956EF9BFC}" destId="{8B7F576C-1EA5-4815-A5BA-C8AA46EF60A1}" srcOrd="1" destOrd="0" parTransId="{2C9E3904-6328-4BEE-81D6-69D2F8C066AB}" sibTransId="{A82FF475-CFDC-4BB6-BF6D-8920C37D55C5}"/>
    <dgm:cxn modelId="{D990E039-D1CE-4531-899F-13E9B071D024}" srcId="{E957EBA4-B461-4BFA-BA9B-708CC32D92F8}" destId="{61C65053-E162-41D7-9BD2-D1F756526C2A}" srcOrd="0" destOrd="0" parTransId="{1CBBA4E0-073F-4F62-BC0E-C555314F87CE}" sibTransId="{17492E10-876E-4B23-9ECB-5C5A140370DF}"/>
    <dgm:cxn modelId="{43CF94E3-1397-4592-9A7C-BE70769C2CF2}" type="presOf" srcId="{BC67D76C-57D4-4226-BA9C-D638C1EF1A98}" destId="{7DB28F6C-69DB-1949-8179-5436F037D494}" srcOrd="0" destOrd="2" presId="urn:microsoft.com/office/officeart/2005/8/layout/hChevron3"/>
    <dgm:cxn modelId="{66093A19-5E15-4198-B474-C3DE934F335E}" srcId="{E957EBA4-B461-4BFA-BA9B-708CC32D92F8}" destId="{130C537C-C61D-42C7-A455-D69D1FCC6093}" srcOrd="1" destOrd="0" parTransId="{65AE8A56-3EBC-46A6-8999-E73937E3C575}" sibTransId="{CF2BC23D-66E7-4E16-BE21-4D3DA3AD3D67}"/>
    <dgm:cxn modelId="{EE72B398-2164-4473-9983-9F01224A6942}" type="presOf" srcId="{130C537C-C61D-42C7-A455-D69D1FCC6093}" destId="{03019682-7F2D-044E-8E40-2ED9BD30C8AA}" srcOrd="0" destOrd="2" presId="urn:microsoft.com/office/officeart/2005/8/layout/hChevron3"/>
    <dgm:cxn modelId="{93DCEF1D-6874-44F2-ABD1-3DBB00A84B14}" type="presParOf" srcId="{2B56CF9D-A505-9343-BAB7-D94CB564E03B}" destId="{140104B5-A484-BE40-B612-0C9420F228AF}" srcOrd="0" destOrd="0" presId="urn:microsoft.com/office/officeart/2005/8/layout/hChevron3"/>
    <dgm:cxn modelId="{C93E0F0E-BDB4-48AE-AF1F-2B4F525D31DB}" type="presParOf" srcId="{2B56CF9D-A505-9343-BAB7-D94CB564E03B}" destId="{5984F754-E055-0B4A-96AA-CEB18FFA8B51}" srcOrd="1" destOrd="0" presId="urn:microsoft.com/office/officeart/2005/8/layout/hChevron3"/>
    <dgm:cxn modelId="{EAC39FF5-50DA-49B8-9FBA-3F1BB446F02B}" type="presParOf" srcId="{2B56CF9D-A505-9343-BAB7-D94CB564E03B}" destId="{7DB28F6C-69DB-1949-8179-5436F037D494}" srcOrd="2" destOrd="0" presId="urn:microsoft.com/office/officeart/2005/8/layout/hChevron3"/>
    <dgm:cxn modelId="{6932EA75-77D8-4D8C-907E-927512671D9B}" type="presParOf" srcId="{2B56CF9D-A505-9343-BAB7-D94CB564E03B}" destId="{A4B43449-27DE-8A45-954D-943F4A9DED88}" srcOrd="3" destOrd="0" presId="urn:microsoft.com/office/officeart/2005/8/layout/hChevron3"/>
    <dgm:cxn modelId="{ECDD788D-DBB0-4AEF-AE90-167B6631503E}" type="presParOf" srcId="{2B56CF9D-A505-9343-BAB7-D94CB564E03B}" destId="{03019682-7F2D-044E-8E40-2ED9BD30C8AA}" srcOrd="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B3F34-E974-2743-BBE9-252D8C2C6803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rgbClr val="B25318">
                <a:alpha val="49804"/>
              </a:srgb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Guide</a:t>
          </a:r>
          <a:endParaRPr lang="en-US" sz="3600" kern="1200" dirty="0"/>
        </a:p>
      </dsp:txBody>
      <dsp:txXfrm>
        <a:off x="3119088" y="531800"/>
        <a:ext cx="1991423" cy="1222010"/>
      </dsp:txXfrm>
    </dsp:sp>
    <dsp:sp modelId="{D51E6988-F2D3-B64E-9E36-D5A471894292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Promote</a:t>
          </a:r>
          <a:endParaRPr lang="en-US" sz="3600" kern="1200" dirty="0"/>
        </a:p>
      </dsp:txBody>
      <dsp:txXfrm>
        <a:off x="4567396" y="2455334"/>
        <a:ext cx="1629346" cy="1493567"/>
      </dsp:txXfrm>
    </dsp:sp>
    <dsp:sp modelId="{FFD15362-5AA0-2F4F-9CAD-BFF3091BF5D6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Support</a:t>
          </a:r>
          <a:endParaRPr lang="en-US" sz="3600" kern="1200" dirty="0"/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B3F34-E974-2743-BBE9-252D8C2C6803}">
      <dsp:nvSpPr>
        <dsp:cNvPr id="0" name=""/>
        <dsp:cNvSpPr/>
      </dsp:nvSpPr>
      <dsp:spPr>
        <a:xfrm>
          <a:off x="720864" y="39044"/>
          <a:ext cx="1874124" cy="18741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Guide</a:t>
          </a:r>
          <a:endParaRPr lang="en-US" sz="2500" b="1" kern="1200" dirty="0"/>
        </a:p>
      </dsp:txBody>
      <dsp:txXfrm>
        <a:off x="970748" y="367015"/>
        <a:ext cx="1374357" cy="843355"/>
      </dsp:txXfrm>
    </dsp:sp>
    <dsp:sp modelId="{D51E6988-F2D3-B64E-9E36-D5A471894292}">
      <dsp:nvSpPr>
        <dsp:cNvPr id="0" name=""/>
        <dsp:cNvSpPr/>
      </dsp:nvSpPr>
      <dsp:spPr>
        <a:xfrm>
          <a:off x="1397111" y="1210371"/>
          <a:ext cx="1874124" cy="18741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>
                  <a:lumMod val="50000"/>
                </a:schemeClr>
              </a:solidFill>
            </a:rPr>
            <a:t>Promote</a:t>
          </a:r>
          <a:endParaRPr lang="en-US" sz="25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970280" y="1694520"/>
        <a:ext cx="1124474" cy="1030768"/>
      </dsp:txXfrm>
    </dsp:sp>
    <dsp:sp modelId="{FFD15362-5AA0-2F4F-9CAD-BFF3091BF5D6}">
      <dsp:nvSpPr>
        <dsp:cNvPr id="0" name=""/>
        <dsp:cNvSpPr/>
      </dsp:nvSpPr>
      <dsp:spPr>
        <a:xfrm>
          <a:off x="44618" y="1210371"/>
          <a:ext cx="1874124" cy="187412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4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rgbClr val="7F7F7F"/>
              </a:solidFill>
            </a:rPr>
            <a:t>Support</a:t>
          </a:r>
          <a:endParaRPr lang="en-US" sz="2500" kern="1200" dirty="0">
            <a:solidFill>
              <a:srgbClr val="7F7F7F"/>
            </a:solidFill>
          </a:endParaRPr>
        </a:p>
      </dsp:txBody>
      <dsp:txXfrm>
        <a:off x="221098" y="1694520"/>
        <a:ext cx="1124474" cy="10307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B3F34-E974-2743-BBE9-252D8C2C6803}">
      <dsp:nvSpPr>
        <dsp:cNvPr id="0" name=""/>
        <dsp:cNvSpPr/>
      </dsp:nvSpPr>
      <dsp:spPr>
        <a:xfrm>
          <a:off x="864523" y="0"/>
          <a:ext cx="2134392" cy="213439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7F7F7F"/>
              </a:solidFill>
            </a:rPr>
            <a:t>Guide</a:t>
          </a:r>
          <a:endParaRPr lang="en-US" sz="2800" kern="1200" dirty="0">
            <a:solidFill>
              <a:srgbClr val="7F7F7F"/>
            </a:solidFill>
          </a:endParaRPr>
        </a:p>
      </dsp:txBody>
      <dsp:txXfrm>
        <a:off x="1149109" y="373518"/>
        <a:ext cx="1565220" cy="960476"/>
      </dsp:txXfrm>
    </dsp:sp>
    <dsp:sp modelId="{D51E6988-F2D3-B64E-9E36-D5A471894292}">
      <dsp:nvSpPr>
        <dsp:cNvPr id="0" name=""/>
        <dsp:cNvSpPr/>
      </dsp:nvSpPr>
      <dsp:spPr>
        <a:xfrm>
          <a:off x="1634683" y="1378461"/>
          <a:ext cx="2134392" cy="213439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7F7F7F"/>
              </a:solidFill>
            </a:rPr>
            <a:t>Promote</a:t>
          </a:r>
          <a:endParaRPr lang="en-US" sz="2800" kern="1200" dirty="0">
            <a:solidFill>
              <a:srgbClr val="7F7F7F"/>
            </a:solidFill>
          </a:endParaRPr>
        </a:p>
      </dsp:txBody>
      <dsp:txXfrm>
        <a:off x="2287451" y="1929846"/>
        <a:ext cx="1280635" cy="1173915"/>
      </dsp:txXfrm>
    </dsp:sp>
    <dsp:sp modelId="{FFD15362-5AA0-2F4F-9CAD-BFF3091BF5D6}">
      <dsp:nvSpPr>
        <dsp:cNvPr id="0" name=""/>
        <dsp:cNvSpPr/>
      </dsp:nvSpPr>
      <dsp:spPr>
        <a:xfrm>
          <a:off x="94363" y="1378461"/>
          <a:ext cx="2134392" cy="213439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Support</a:t>
          </a:r>
          <a:endParaRPr lang="en-US" sz="2800" b="1" kern="1200" dirty="0"/>
        </a:p>
      </dsp:txBody>
      <dsp:txXfrm>
        <a:off x="295352" y="1929846"/>
        <a:ext cx="1280635" cy="117391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B3F34-E974-2743-BBE9-252D8C2C6803}">
      <dsp:nvSpPr>
        <dsp:cNvPr id="0" name=""/>
        <dsp:cNvSpPr/>
      </dsp:nvSpPr>
      <dsp:spPr>
        <a:xfrm>
          <a:off x="1037540" y="42404"/>
          <a:ext cx="2035431" cy="203543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7F7F7F"/>
              </a:solidFill>
            </a:rPr>
            <a:t>Guide</a:t>
          </a:r>
          <a:endParaRPr lang="en-US" sz="2600" kern="1200" dirty="0">
            <a:solidFill>
              <a:srgbClr val="7F7F7F"/>
            </a:solidFill>
          </a:endParaRPr>
        </a:p>
      </dsp:txBody>
      <dsp:txXfrm>
        <a:off x="1308931" y="398605"/>
        <a:ext cx="1492649" cy="915944"/>
      </dsp:txXfrm>
    </dsp:sp>
    <dsp:sp modelId="{D51E6988-F2D3-B64E-9E36-D5A471894292}">
      <dsp:nvSpPr>
        <dsp:cNvPr id="0" name=""/>
        <dsp:cNvSpPr/>
      </dsp:nvSpPr>
      <dsp:spPr>
        <a:xfrm>
          <a:off x="1771991" y="1314549"/>
          <a:ext cx="2035431" cy="203543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Promote</a:t>
          </a:r>
          <a:endParaRPr lang="en-US" sz="2600" b="1" kern="1200" dirty="0">
            <a:solidFill>
              <a:schemeClr val="tx1"/>
            </a:solidFill>
          </a:endParaRPr>
        </a:p>
      </dsp:txBody>
      <dsp:txXfrm>
        <a:off x="2394494" y="1840369"/>
        <a:ext cx="1221258" cy="1119487"/>
      </dsp:txXfrm>
    </dsp:sp>
    <dsp:sp modelId="{FFD15362-5AA0-2F4F-9CAD-BFF3091BF5D6}">
      <dsp:nvSpPr>
        <dsp:cNvPr id="0" name=""/>
        <dsp:cNvSpPr/>
      </dsp:nvSpPr>
      <dsp:spPr>
        <a:xfrm>
          <a:off x="303088" y="1314549"/>
          <a:ext cx="2035431" cy="203543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7F7F7F"/>
              </a:solidFill>
            </a:rPr>
            <a:t>Support</a:t>
          </a:r>
          <a:endParaRPr lang="en-US" sz="2600" kern="1200" dirty="0">
            <a:solidFill>
              <a:srgbClr val="7F7F7F"/>
            </a:solidFill>
          </a:endParaRPr>
        </a:p>
      </dsp:txBody>
      <dsp:txXfrm>
        <a:off x="494758" y="1840369"/>
        <a:ext cx="1221258" cy="11194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A2FD4-CA27-4D8D-8F3D-84E592A2E2EA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B8209-4295-4D31-8B59-B30F899271E5}">
      <dsp:nvSpPr>
        <dsp:cNvPr id="0" name=""/>
        <dsp:cNvSpPr/>
      </dsp:nvSpPr>
      <dsp:spPr>
        <a:xfrm>
          <a:off x="3761209" y="3286980"/>
          <a:ext cx="707181" cy="452596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DE07C-86CE-47AB-9951-27DC88EEAF81}">
      <dsp:nvSpPr>
        <dsp:cNvPr id="0" name=""/>
        <dsp:cNvSpPr/>
      </dsp:nvSpPr>
      <dsp:spPr>
        <a:xfrm>
          <a:off x="1143007" y="3677344"/>
          <a:ext cx="5943585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 Discoveries</a:t>
          </a:r>
          <a:endParaRPr lang="en-US" sz="3200" kern="1200" dirty="0"/>
        </a:p>
      </dsp:txBody>
      <dsp:txXfrm>
        <a:off x="1143007" y="3677344"/>
        <a:ext cx="5943585" cy="848618"/>
      </dsp:txXfrm>
    </dsp:sp>
    <dsp:sp modelId="{94CD9E0A-4E8F-40BD-8194-432658D38916}">
      <dsp:nvSpPr>
        <dsp:cNvPr id="0" name=""/>
        <dsp:cNvSpPr/>
      </dsp:nvSpPr>
      <dsp:spPr>
        <a:xfrm>
          <a:off x="3611286" y="1549010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Data</a:t>
          </a:r>
          <a:endParaRPr lang="en-US" sz="1800" kern="1200" baseline="0" dirty="0"/>
        </a:p>
      </dsp:txBody>
      <dsp:txXfrm>
        <a:off x="3611286" y="1549010"/>
        <a:ext cx="1272927" cy="1272927"/>
      </dsp:txXfrm>
    </dsp:sp>
    <dsp:sp modelId="{C0AE41A7-3A56-4D21-8606-E02594DAD617}">
      <dsp:nvSpPr>
        <dsp:cNvPr id="0" name=""/>
        <dsp:cNvSpPr/>
      </dsp:nvSpPr>
      <dsp:spPr>
        <a:xfrm>
          <a:off x="2700436" y="594032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Samples</a:t>
          </a:r>
          <a:endParaRPr lang="en-US" sz="1800" kern="1200" dirty="0"/>
        </a:p>
      </dsp:txBody>
      <dsp:txXfrm>
        <a:off x="2700436" y="594032"/>
        <a:ext cx="1272927" cy="1272927"/>
      </dsp:txXfrm>
    </dsp:sp>
    <dsp:sp modelId="{E6DDC2EE-868A-44AF-B079-569D7EDE115B}">
      <dsp:nvSpPr>
        <dsp:cNvPr id="0" name=""/>
        <dsp:cNvSpPr/>
      </dsp:nvSpPr>
      <dsp:spPr>
        <a:xfrm>
          <a:off x="4001650" y="286267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Consent</a:t>
          </a:r>
          <a:endParaRPr lang="en-US" sz="1800" kern="1200" dirty="0"/>
        </a:p>
      </dsp:txBody>
      <dsp:txXfrm>
        <a:off x="4001650" y="286267"/>
        <a:ext cx="1272927" cy="1272927"/>
      </dsp:txXfrm>
    </dsp:sp>
    <dsp:sp modelId="{2397DD2E-BCD3-446E-AE9B-BAC7E2F53255}">
      <dsp:nvSpPr>
        <dsp:cNvPr id="0" name=""/>
        <dsp:cNvSpPr/>
      </dsp:nvSpPr>
      <dsp:spPr>
        <a:xfrm>
          <a:off x="2134691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0104B5-A484-BE40-B612-0C9420F228AF}">
      <dsp:nvSpPr>
        <dsp:cNvPr id="0" name=""/>
        <dsp:cNvSpPr/>
      </dsp:nvSpPr>
      <dsp:spPr>
        <a:xfrm>
          <a:off x="1214" y="0"/>
          <a:ext cx="3328740" cy="914399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827" tIns="40640" rIns="79931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5,000 Samples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Feb 15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Illumina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FastTrack</a:t>
          </a:r>
          <a:endParaRPr lang="en-US" sz="1400" kern="1200" dirty="0" smtClean="0"/>
        </a:p>
      </dsp:txBody>
      <dsp:txXfrm>
        <a:off x="1214" y="0"/>
        <a:ext cx="3328740" cy="914399"/>
      </dsp:txXfrm>
    </dsp:sp>
    <dsp:sp modelId="{7DB28F6C-69DB-1949-8179-5436F037D494}">
      <dsp:nvSpPr>
        <dsp:cNvPr id="0" name=""/>
        <dsp:cNvSpPr/>
      </dsp:nvSpPr>
      <dsp:spPr>
        <a:xfrm>
          <a:off x="2197075" y="0"/>
          <a:ext cx="4049195" cy="914399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827" tIns="40640" rIns="199827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10,000 Samples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End of 2015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Translational Genomics Core</a:t>
          </a:r>
          <a:endParaRPr lang="en-US" sz="1400" kern="1200" dirty="0"/>
        </a:p>
      </dsp:txBody>
      <dsp:txXfrm>
        <a:off x="2197075" y="0"/>
        <a:ext cx="4049195" cy="914399"/>
      </dsp:txXfrm>
    </dsp:sp>
    <dsp:sp modelId="{03019682-7F2D-044E-8E40-2ED9BD30C8AA}">
      <dsp:nvSpPr>
        <dsp:cNvPr id="0" name=""/>
        <dsp:cNvSpPr/>
      </dsp:nvSpPr>
      <dsp:spPr>
        <a:xfrm>
          <a:off x="5113390" y="0"/>
          <a:ext cx="3267394" cy="914399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827" tIns="40640" rIns="199827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10,000 samples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End of 2016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Translational Genomics Core</a:t>
          </a:r>
          <a:endParaRPr lang="en-US" sz="1400" kern="1200" dirty="0"/>
        </a:p>
      </dsp:txBody>
      <dsp:txXfrm>
        <a:off x="5113390" y="0"/>
        <a:ext cx="3267394" cy="91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0.76647</cdr:x>
      <cdr:y>0.41466</cdr:y>
    </cdr:from>
    <cdr:to>
      <cdr:x>0.90662</cdr:x>
      <cdr:y>0.52524</cdr:y>
    </cdr:to>
    <cdr:sp macro="" textlink="">
      <cdr:nvSpPr>
        <cdr:cNvPr id="4" name="Oval 3"/>
        <cdr:cNvSpPr/>
      </cdr:nvSpPr>
      <cdr:spPr>
        <a:xfrm xmlns:a="http://schemas.openxmlformats.org/drawingml/2006/main">
          <a:off x="6667837" y="2286000"/>
          <a:ext cx="1219200" cy="6096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alpha val="9000"/>
          </a:scheme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55B181B-0394-4F67-93D4-F04ABD5E99F6}" type="datetime1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8D48363-5F03-45F2-89AE-322C27D2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380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0B74C2-0EA7-4A69-9023-910511CA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519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061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500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997" indent="-29115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611" indent="-23292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455" indent="-23292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300" indent="-23292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144" indent="-2329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7988" indent="-2329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3832" indent="-2329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9677" indent="-23292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CBB62C-F0B3-4745-B068-F325D3658043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087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03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Harry described to you the ‘why’, now I’d like to tell you a bit about the mission of the Research Institute and how my office will work within the Research Institute to support this mission.</a:t>
            </a:r>
          </a:p>
          <a:p>
            <a:endParaRPr lang="en-US" dirty="0" smtClean="0"/>
          </a:p>
          <a:p>
            <a:r>
              <a:rPr lang="en-US" dirty="0" smtClean="0"/>
              <a:t>The Research Institute was created to Guide, Support, and Promote the amazing research enterprise at MGH.  </a:t>
            </a:r>
          </a:p>
          <a:p>
            <a:endParaRPr lang="en-US" dirty="0" smtClean="0"/>
          </a:p>
          <a:p>
            <a:r>
              <a:rPr lang="en-US" dirty="0" smtClean="0"/>
              <a:t>Internally, it will foster increased communication and collaboration, and externally it will serve as the ‘front door’ to MGH research.</a:t>
            </a:r>
          </a:p>
          <a:p>
            <a:endParaRPr lang="en-US" dirty="0" smtClean="0"/>
          </a:p>
          <a:p>
            <a:r>
              <a:rPr lang="en-US" dirty="0" smtClean="0"/>
              <a:t>The over-arching goal is to increase support, both in terms of infrastructure and hard money, for our investigators so they can spend more time focusing on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All Other = </a:t>
            </a:r>
            <a:r>
              <a:rPr lang="en-US" b="1" baseline="0" dirty="0" smtClean="0"/>
              <a:t>Endowment/Gifts (21%), Subcontract/Non-Profits (16%), </a:t>
            </a:r>
            <a:r>
              <a:rPr lang="en-US" b="1" dirty="0" smtClean="0"/>
              <a:t>Foundation (7%),</a:t>
            </a:r>
            <a:r>
              <a:rPr lang="en-US" b="1" baseline="0" dirty="0" smtClean="0"/>
              <a:t> </a:t>
            </a:r>
          </a:p>
          <a:p>
            <a:endParaRPr lang="en-US" b="1" dirty="0" smtClean="0"/>
          </a:p>
          <a:p>
            <a:r>
              <a:rPr lang="en-US" b="1" dirty="0" smtClean="0"/>
              <a:t>In FY14, the NIH share of revenue</a:t>
            </a:r>
            <a:r>
              <a:rPr lang="en-US" b="1" baseline="0" dirty="0" smtClean="0"/>
              <a:t> down is 2% from last year and down 5% overall from FY12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NIH Funding is their definition of what we can spend, Actual Research Expenditures/Revenues </a:t>
            </a:r>
            <a:r>
              <a:rPr lang="en-US" b="1" i="1" u="sng" dirty="0">
                <a:latin typeface="+mn-lt"/>
                <a:ea typeface="+mn-ea"/>
                <a:cs typeface="+mn-cs"/>
              </a:rPr>
              <a:t>reflects our actual activity. 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We did have lower DHHS expenditures in FY14 versus FY13 for two main reasons.</a:t>
            </a:r>
          </a:p>
          <a:p>
            <a:pPr marL="232943" indent="-232943">
              <a:buAutoNum type="arabicPeriod"/>
            </a:pPr>
            <a:r>
              <a:rPr lang="en-US" dirty="0">
                <a:latin typeface="+mn-lt"/>
                <a:ea typeface="+mn-ea"/>
                <a:cs typeface="+mn-cs"/>
              </a:rPr>
              <a:t>NIH funding authorization typically arrives late in Q4, and </a:t>
            </a:r>
          </a:p>
          <a:p>
            <a:pPr marL="232943" indent="-232943">
              <a:buAutoNum type="arabicPeriod"/>
            </a:pPr>
            <a:r>
              <a:rPr lang="en-US" dirty="0">
                <a:latin typeface="+mn-lt"/>
                <a:ea typeface="+mn-ea"/>
                <a:cs typeface="+mn-cs"/>
              </a:rPr>
              <a:t>in FY14 we spent less than our NIH Funding would indicate.  For much of FY14 we operated under reduced funding guidance as a result of Sequestration.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This dynamic will lead to higher FY15 expenditures/revenues on MGH’s books.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99B6-D70F-47B7-8CDE-2DDF2D8EF2B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89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8200" cy="3486150"/>
          </a:xfrm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3250"/>
            <a:ext cx="5608320" cy="4187825"/>
          </a:xfrm>
          <a:noFill/>
          <a:ln/>
        </p:spPr>
        <p:txBody>
          <a:bodyPr/>
          <a:lstStyle/>
          <a:p>
            <a:r>
              <a:rPr lang="en-US" b="1" dirty="0" smtClean="0"/>
              <a:t>In FY14, the NIH share of revenue</a:t>
            </a:r>
            <a:r>
              <a:rPr lang="en-US" b="1" baseline="0" dirty="0" smtClean="0"/>
              <a:t> down is 2% from last year and down 5% overall from FY12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NIH Funding is their definition of what we can spend, Actual Research Expenditures/Revenues </a:t>
            </a:r>
            <a:r>
              <a:rPr lang="en-US" b="1" i="1" u="sng" dirty="0">
                <a:latin typeface="+mn-lt"/>
                <a:ea typeface="+mn-ea"/>
                <a:cs typeface="+mn-cs"/>
              </a:rPr>
              <a:t>reflects our actual activity.  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>
                <a:latin typeface="+mn-lt"/>
                <a:ea typeface="+mn-ea"/>
                <a:cs typeface="+mn-cs"/>
              </a:rPr>
              <a:t>We did have lower DHHS expenditures in FY14 versus FY13 for two main reasons.</a:t>
            </a:r>
          </a:p>
          <a:p>
            <a:pPr marL="232943" indent="-232943">
              <a:buAutoNum type="arabicPeriod"/>
            </a:pPr>
            <a:r>
              <a:rPr lang="en-US" dirty="0">
                <a:latin typeface="+mn-lt"/>
                <a:ea typeface="+mn-ea"/>
                <a:cs typeface="+mn-cs"/>
              </a:rPr>
              <a:t>NIH funding authorization typically arrives late in Q4, and </a:t>
            </a:r>
          </a:p>
          <a:p>
            <a:pPr marL="232943" indent="-232943">
              <a:buAutoNum type="arabicPeriod"/>
            </a:pPr>
            <a:r>
              <a:rPr lang="en-US" dirty="0">
                <a:latin typeface="+mn-lt"/>
                <a:ea typeface="+mn-ea"/>
                <a:cs typeface="+mn-cs"/>
              </a:rPr>
              <a:t>in FY14 we spent less than our NIH Funding would indicate.  For much of FY14 we operated under reduced funding guidance as a result of Sequestration.</a:t>
            </a:r>
          </a:p>
          <a:p>
            <a:endParaRPr lang="en-US" dirty="0">
              <a:latin typeface="+mn-lt"/>
              <a:ea typeface="+mn-ea"/>
              <a:cs typeface="+mn-cs"/>
            </a:endParaRPr>
          </a:p>
          <a:p>
            <a:r>
              <a:rPr lang="en-US" dirty="0">
                <a:latin typeface="+mn-lt"/>
                <a:ea typeface="+mn-ea"/>
                <a:cs typeface="+mn-cs"/>
              </a:rPr>
              <a:t>This dynamic will lead to higher FY15 expenditures/revenues on MGH’s books.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99B6-D70F-47B7-8CDE-2DDF2D8EF2B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325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4982B-26DB-4EB4-8CED-555F779F89AD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28600"/>
            <a:ext cx="6248400" cy="632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829819"/>
            <a:ext cx="8432800" cy="492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0010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033" y="3279775"/>
            <a:ext cx="6400800" cy="19780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24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0" i="0" dirty="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0" i="0" dirty="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457200" y="1325563"/>
            <a:ext cx="8229600" cy="46037"/>
          </a:xfrm>
          <a:prstGeom prst="rect">
            <a:avLst/>
          </a:prstGeom>
          <a:gradFill flip="none" rotWithShape="1">
            <a:gsLst>
              <a:gs pos="0">
                <a:srgbClr val="00007A">
                  <a:shade val="30000"/>
                  <a:satMod val="115000"/>
                </a:srgbClr>
              </a:gs>
              <a:gs pos="85000">
                <a:srgbClr val="00B050"/>
              </a:gs>
              <a:gs pos="100000">
                <a:srgbClr val="00007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13EC-E4A7-D143-A7B4-0DE5D5368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317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" y="1325563"/>
            <a:ext cx="8229600" cy="46037"/>
          </a:xfrm>
          <a:prstGeom prst="rect">
            <a:avLst/>
          </a:prstGeom>
          <a:gradFill flip="none" rotWithShape="1">
            <a:gsLst>
              <a:gs pos="0">
                <a:srgbClr val="00007A">
                  <a:shade val="30000"/>
                  <a:satMod val="115000"/>
                </a:srgbClr>
              </a:gs>
              <a:gs pos="85000">
                <a:srgbClr val="00B050"/>
              </a:gs>
              <a:gs pos="100000">
                <a:srgbClr val="00007A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600"/>
              </a:spcAft>
              <a:defRPr sz="2400">
                <a:solidFill>
                  <a:srgbClr val="222960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2000">
                <a:solidFill>
                  <a:srgbClr val="222960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rgbClr val="222960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600">
                <a:solidFill>
                  <a:srgbClr val="22296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F02B0-B4EA-F244-8B68-0A46D256E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89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 b="0" i="0" dirty="0"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100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686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109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28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7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12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36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06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537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32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001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559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19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28600"/>
            <a:ext cx="6248400" cy="6324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829819"/>
            <a:ext cx="8432800" cy="492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03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0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219199"/>
            <a:ext cx="8710083" cy="5188501"/>
          </a:xfrm>
          <a:prstGeom prst="rect">
            <a:avLst/>
          </a:prstGeom>
          <a:solidFill>
            <a:srgbClr val="CDD6DC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676400"/>
            <a:ext cx="825288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0" descr="multi-color_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686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GH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658" y="6407700"/>
            <a:ext cx="1980142" cy="3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TMG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6265333"/>
            <a:ext cx="3124200" cy="5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6200" y="6444545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6C6C54-9A0A-46D0-8E4F-1E98F9B0D3B6}" type="slidenum">
              <a:rPr lang="en-US" sz="11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C:\Users\bb686\Desktop\MGHRI_WH_RG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GHRI_2C_RGB_PPversion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35917" y="459067"/>
            <a:ext cx="593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Mass General Research Institute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lumMod val="75000"/>
                  </a:srgbClr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>
                    <a:lumMod val="75000"/>
                  </a:srgbClr>
                </a:solidFill>
                <a:latin typeface="+mn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3DF50A7F-A74C-FA41-A3E0-214BC4CF6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1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7375E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Arial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D377F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D377F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D377F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D377F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D377F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219199"/>
            <a:ext cx="8710083" cy="5188501"/>
          </a:xfrm>
          <a:prstGeom prst="rect">
            <a:avLst/>
          </a:prstGeom>
          <a:solidFill>
            <a:srgbClr val="CDD6DC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676400"/>
            <a:ext cx="825288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0" descr="multi-color_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686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GH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658" y="6407700"/>
            <a:ext cx="1980142" cy="3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TMG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6265333"/>
            <a:ext cx="3124200" cy="5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6200" y="6444545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6C6C54-9A0A-46D0-8E4F-1E98F9B0D3B6}" type="slidenum">
              <a:rPr lang="en-US" sz="11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C:\Users\bb686\Desktop\MGHRI_WH_RG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GHRI_2C_RGB_PPversion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35917" y="459067"/>
            <a:ext cx="593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Mass General Research Institute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124161"/>
            <a:ext cx="6846028" cy="492125"/>
          </a:xfrm>
          <a:prstGeom prst="rect">
            <a:avLst/>
          </a:prstGeom>
          <a:solidFill>
            <a:srgbClr val="3399CC"/>
          </a:solidFill>
          <a:ln w="9525">
            <a:solidFill>
              <a:srgbClr val="3399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73955"/>
            <a:ext cx="8458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625" y="6553200"/>
            <a:ext cx="8159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3522EDCC-B76D-491E-BEC0-AC4A49F9A7DE}" type="datetime1">
              <a:rPr lang="en-US" sz="1200">
                <a:solidFill>
                  <a:srgbClr val="999999"/>
                </a:solidFill>
                <a:latin typeface="Palatino Linotype" pitchFamily="18" charset="0"/>
                <a:ea typeface="ＭＳ Ｐゴシック" charset="-128"/>
                <a:cs typeface="+mn-cs"/>
              </a:rPr>
              <a:pPr>
                <a:defRPr/>
              </a:pPr>
              <a:t>5/4/2015</a:t>
            </a:fld>
            <a:endParaRPr lang="en-US" sz="1200" dirty="0">
              <a:solidFill>
                <a:srgbClr val="999999"/>
              </a:solidFill>
              <a:latin typeface="Palatino Linotype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53475" y="65754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86506FC-21D0-443B-8B22-0B25CE252712}" type="slidenum">
              <a:rPr lang="en-US" sz="1000">
                <a:solidFill>
                  <a:srgbClr val="999999"/>
                </a:solidFill>
                <a:latin typeface="Arial" pitchFamily="34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sz="1000" dirty="0">
              <a:solidFill>
                <a:srgbClr val="999999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279681" y="47600"/>
            <a:ext cx="1821273" cy="6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5000"/>
        <a:buFont typeface="Times"/>
        <a:buChar char="•"/>
        <a:defRPr sz="2000" b="1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imes"/>
        <a:buChar char="•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1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4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124161"/>
            <a:ext cx="6846028" cy="492125"/>
          </a:xfrm>
          <a:prstGeom prst="rect">
            <a:avLst/>
          </a:prstGeom>
          <a:solidFill>
            <a:srgbClr val="3399CC"/>
          </a:solidFill>
          <a:ln w="9525">
            <a:solidFill>
              <a:srgbClr val="3399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73955"/>
            <a:ext cx="8458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625" y="6553200"/>
            <a:ext cx="8159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3522EDCC-B76D-491E-BEC0-AC4A49F9A7DE}" type="datetime1">
              <a:rPr lang="en-US" sz="1200">
                <a:solidFill>
                  <a:srgbClr val="999999"/>
                </a:solidFill>
                <a:latin typeface="Palatino Linotype" pitchFamily="18" charset="0"/>
                <a:ea typeface="ＭＳ Ｐゴシック" charset="-128"/>
                <a:cs typeface="+mn-cs"/>
              </a:rPr>
              <a:pPr>
                <a:defRPr/>
              </a:pPr>
              <a:t>5/4/2015</a:t>
            </a:fld>
            <a:endParaRPr lang="en-US" sz="1200" dirty="0">
              <a:solidFill>
                <a:srgbClr val="999999"/>
              </a:solidFill>
              <a:latin typeface="Palatino Linotype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53475" y="65754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86506FC-21D0-443B-8B22-0B25CE252712}" type="slidenum">
              <a:rPr lang="en-US" sz="1000">
                <a:solidFill>
                  <a:srgbClr val="999999"/>
                </a:solidFill>
                <a:latin typeface="Arial" pitchFamily="34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sz="1000" dirty="0">
              <a:solidFill>
                <a:srgbClr val="999999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279681" y="47600"/>
            <a:ext cx="1821273" cy="6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5000"/>
        <a:buFont typeface="Times"/>
        <a:buChar char="•"/>
        <a:defRPr sz="2000" b="1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imes"/>
        <a:buChar char="•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219199"/>
            <a:ext cx="8710083" cy="5188501"/>
          </a:xfrm>
          <a:prstGeom prst="rect">
            <a:avLst/>
          </a:prstGeom>
          <a:solidFill>
            <a:srgbClr val="CDD6DC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676400"/>
            <a:ext cx="825288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0" descr="multi-color_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686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GH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658" y="6407700"/>
            <a:ext cx="1980142" cy="3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TMG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6265333"/>
            <a:ext cx="3124200" cy="5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6200" y="6444545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6C6C54-9A0A-46D0-8E4F-1E98F9B0D3B6}" type="slidenum">
              <a:rPr lang="en-US" sz="11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C:\Users\bb686\Desktop\MGHRI_WH_RG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GHRI_2C_RGB_PPversion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35917" y="459067"/>
            <a:ext cx="593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Mass General Research Institute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1219199"/>
            <a:ext cx="8710083" cy="5188501"/>
          </a:xfrm>
          <a:prstGeom prst="rect">
            <a:avLst/>
          </a:prstGeom>
          <a:solidFill>
            <a:srgbClr val="CDD6DC">
              <a:alpha val="2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199" y="1676400"/>
            <a:ext cx="825288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0" descr="multi-color_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686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MGH_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5658" y="6407700"/>
            <a:ext cx="1980142" cy="3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TMG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6265333"/>
            <a:ext cx="3124200" cy="5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76200" y="6444545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76C6C54-9A0A-46D0-8E4F-1E98F9B0D3B6}" type="slidenum">
              <a:rPr lang="en-US" sz="11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" name="Picture 2" descr="C:\Users\bb686\Desktop\MGHRI_WH_RGB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MGHRI_2C_RGB_PPversion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335917" y="459067"/>
            <a:ext cx="5937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Mass General Research Institute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obankportal.partners.org/mediawiki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hoffnagle@mgh.harvard.ed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partners.org/biobank" TargetMode="External"/><Relationship Id="rId4" Type="http://schemas.openxmlformats.org/officeDocument/2006/relationships/hyperlink" Target="mailto:biobank@partners.or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GHRI_2C_RGB_PPver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005" y="-1"/>
            <a:ext cx="9165005" cy="270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548" y="3944202"/>
            <a:ext cx="79512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United by research.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Driven by hope.</a:t>
            </a:r>
            <a:endParaRPr lang="en-US" sz="6600" b="1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briela Api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847" y="4497778"/>
            <a:ext cx="1828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256" y="6317565"/>
            <a:ext cx="877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Gabriela </a:t>
            </a:r>
            <a:r>
              <a:rPr lang="en-US" sz="1800" dirty="0" err="1" smtClean="0"/>
              <a:t>Apiou</a:t>
            </a:r>
            <a:r>
              <a:rPr lang="en-US" sz="1800" dirty="0" smtClean="0"/>
              <a:t>, Ph.D., Director of Translational Research Training and Development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08758" y="250909"/>
            <a:ext cx="8645237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Research Institute will promote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02525" y="1009402"/>
            <a:ext cx="757645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Working with our investigators to create an “MGH Research Portfolio”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Training our investigators to market their research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Working with Partners Innovation and the Market Sector Leaders to identify and exploit new opportunities at all stages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Consulting with the Research Institute Advisory Council Strategic Alliance Committee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253" y="1485833"/>
            <a:ext cx="866632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Working with the Development Office to engage donors and participate in fund-raising activities and events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Teaching the donor community about basic research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Training our investigators to effectively engage with donors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/>
              <a:t>Consulting with our Research Institute Advisory Council Advancement Committee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8758" y="250909"/>
            <a:ext cx="8645237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Research Institute will promote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8758" y="6187044"/>
            <a:ext cx="839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Thanks to Mary </a:t>
            </a:r>
            <a:r>
              <a:rPr lang="en-US" sz="2000" dirty="0" err="1" smtClean="0"/>
              <a:t>Hanifin</a:t>
            </a:r>
            <a:r>
              <a:rPr lang="en-US" sz="2000" dirty="0" smtClean="0"/>
              <a:t>, Kate Gutierrez, Laura Henry, and Deborah Farr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search Lunder Exhibi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04225"/>
            <a:ext cx="9144000" cy="2493672"/>
          </a:xfrm>
        </p:spPr>
      </p:pic>
      <p:sp>
        <p:nvSpPr>
          <p:cNvPr id="3" name="Rectangle 2"/>
          <p:cNvSpPr/>
          <p:nvPr/>
        </p:nvSpPr>
        <p:spPr>
          <a:xfrm>
            <a:off x="308758" y="250909"/>
            <a:ext cx="8645237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Research Institute will promote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9387" y="997527"/>
            <a:ext cx="83246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Increasing marketing efforts to spread the word about MGH research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Working to keep MGH Research in the news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Partnering with our investigators to get the word out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Publishing, press releases, signatures, slides, etc.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/>
              <a:t>Facebook</a:t>
            </a:r>
            <a:r>
              <a:rPr lang="en-US" sz="2400" dirty="0" smtClean="0"/>
              <a:t>, twitter, </a:t>
            </a:r>
            <a:r>
              <a:rPr lang="en-US" sz="2400" dirty="0" err="1" smtClean="0"/>
              <a:t>tumblr</a:t>
            </a:r>
            <a:r>
              <a:rPr lang="en-US" sz="2400" dirty="0" smtClean="0"/>
              <a:t>, etc.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GHRI_2C_RGB_PP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202" y="152400"/>
            <a:ext cx="2552798" cy="75268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20635" y="237506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284018"/>
            <a:ext cx="6997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is it Important to Market our Research?</a:t>
            </a:r>
            <a:endParaRPr lang="en-US" sz="2400" b="1" dirty="0"/>
          </a:p>
        </p:txBody>
      </p:sp>
      <p:pic>
        <p:nvPicPr>
          <p:cNvPr id="9" name="Picture 8" descr="Gioblastoma_FacebookPo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346" y="1223158"/>
            <a:ext cx="4586644" cy="5183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167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5035138" y="1294409"/>
            <a:ext cx="3336965" cy="5106389"/>
            <a:chOff x="5257800" y="1800285"/>
            <a:chExt cx="2819400" cy="4524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>
            <a:xfrm>
              <a:off x="5257800" y="1800285"/>
              <a:ext cx="2819400" cy="45243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sp>
        <p:sp>
          <p:nvSpPr>
            <p:cNvPr id="16" name="Freeform 15"/>
            <p:cNvSpPr/>
            <p:nvPr/>
          </p:nvSpPr>
          <p:spPr>
            <a:xfrm>
              <a:off x="5257800" y="1800285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“Great research!”</a:t>
              </a:r>
              <a:endParaRPr lang="en-US" sz="1400" b="1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9175" y="2561195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“</a:t>
              </a:r>
              <a:r>
                <a:rPr lang="en-US" sz="1400" b="1" kern="1200" dirty="0" smtClean="0"/>
                <a:t>Hopefully fewer people will have to suffer from this….”</a:t>
              </a:r>
              <a:endParaRPr lang="en-US" sz="1400" b="1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9175" y="3320862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“Awesome research…makes you think there is a cure for everything, somewhere, sometime”</a:t>
              </a:r>
              <a:endParaRPr lang="en-US" sz="1400" b="1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59175" y="4080529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This is so cool. Thank you MGH for always being out there in front…”</a:t>
              </a:r>
              <a:endParaRPr lang="en-US" sz="1400" b="1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59175" y="4840197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“ MGH– My family will forever be grateful for research like this.”</a:t>
              </a:r>
              <a:endParaRPr lang="en-US" sz="1400" b="1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259175" y="5599864"/>
              <a:ext cx="2816648" cy="723492"/>
            </a:xfrm>
            <a:custGeom>
              <a:avLst/>
              <a:gdLst>
                <a:gd name="connsiteX0" fmla="*/ 0 w 2816648"/>
                <a:gd name="connsiteY0" fmla="*/ 120584 h 723492"/>
                <a:gd name="connsiteX1" fmla="*/ 35318 w 2816648"/>
                <a:gd name="connsiteY1" fmla="*/ 35318 h 723492"/>
                <a:gd name="connsiteX2" fmla="*/ 120584 w 2816648"/>
                <a:gd name="connsiteY2" fmla="*/ 0 h 723492"/>
                <a:gd name="connsiteX3" fmla="*/ 2696064 w 2816648"/>
                <a:gd name="connsiteY3" fmla="*/ 0 h 723492"/>
                <a:gd name="connsiteX4" fmla="*/ 2781330 w 2816648"/>
                <a:gd name="connsiteY4" fmla="*/ 35318 h 723492"/>
                <a:gd name="connsiteX5" fmla="*/ 2816648 w 2816648"/>
                <a:gd name="connsiteY5" fmla="*/ 120584 h 723492"/>
                <a:gd name="connsiteX6" fmla="*/ 2816648 w 2816648"/>
                <a:gd name="connsiteY6" fmla="*/ 602908 h 723492"/>
                <a:gd name="connsiteX7" fmla="*/ 2781330 w 2816648"/>
                <a:gd name="connsiteY7" fmla="*/ 688174 h 723492"/>
                <a:gd name="connsiteX8" fmla="*/ 2696064 w 2816648"/>
                <a:gd name="connsiteY8" fmla="*/ 723492 h 723492"/>
                <a:gd name="connsiteX9" fmla="*/ 120584 w 2816648"/>
                <a:gd name="connsiteY9" fmla="*/ 723492 h 723492"/>
                <a:gd name="connsiteX10" fmla="*/ 35318 w 2816648"/>
                <a:gd name="connsiteY10" fmla="*/ 688174 h 723492"/>
                <a:gd name="connsiteX11" fmla="*/ 0 w 2816648"/>
                <a:gd name="connsiteY11" fmla="*/ 602908 h 723492"/>
                <a:gd name="connsiteX12" fmla="*/ 0 w 2816648"/>
                <a:gd name="connsiteY12" fmla="*/ 120584 h 7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6648" h="723492">
                  <a:moveTo>
                    <a:pt x="0" y="120584"/>
                  </a:moveTo>
                  <a:cubicBezTo>
                    <a:pt x="0" y="88603"/>
                    <a:pt x="12704" y="57932"/>
                    <a:pt x="35318" y="35318"/>
                  </a:cubicBezTo>
                  <a:cubicBezTo>
                    <a:pt x="57932" y="12704"/>
                    <a:pt x="88603" y="0"/>
                    <a:pt x="120584" y="0"/>
                  </a:cubicBezTo>
                  <a:lnTo>
                    <a:pt x="2696064" y="0"/>
                  </a:lnTo>
                  <a:cubicBezTo>
                    <a:pt x="2728045" y="0"/>
                    <a:pt x="2758716" y="12704"/>
                    <a:pt x="2781330" y="35318"/>
                  </a:cubicBezTo>
                  <a:cubicBezTo>
                    <a:pt x="2803944" y="57932"/>
                    <a:pt x="2816648" y="88603"/>
                    <a:pt x="2816648" y="120584"/>
                  </a:cubicBezTo>
                  <a:lnTo>
                    <a:pt x="2816648" y="602908"/>
                  </a:lnTo>
                  <a:cubicBezTo>
                    <a:pt x="2816648" y="634889"/>
                    <a:pt x="2803944" y="665560"/>
                    <a:pt x="2781330" y="688174"/>
                  </a:cubicBezTo>
                  <a:cubicBezTo>
                    <a:pt x="2758716" y="710788"/>
                    <a:pt x="2728045" y="723492"/>
                    <a:pt x="2696064" y="723492"/>
                  </a:cubicBezTo>
                  <a:lnTo>
                    <a:pt x="120584" y="723492"/>
                  </a:lnTo>
                  <a:cubicBezTo>
                    <a:pt x="88603" y="723492"/>
                    <a:pt x="57932" y="710788"/>
                    <a:pt x="35318" y="688174"/>
                  </a:cubicBezTo>
                  <a:cubicBezTo>
                    <a:pt x="12704" y="665560"/>
                    <a:pt x="0" y="634889"/>
                    <a:pt x="0" y="602908"/>
                  </a:cubicBezTo>
                  <a:lnTo>
                    <a:pt x="0" y="12058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58" tIns="61988" rIns="88658" bIns="61988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“How amazing is that?”</a:t>
              </a:r>
              <a:endParaRPr lang="en-US" sz="14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3870" y="756062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When we tell people our stories, they will respond…..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517" y="6299155"/>
            <a:ext cx="3518912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Follow us!  Like us!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574" y="1439042"/>
            <a:ext cx="8229600" cy="52390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Through endorsement of the Strategic Plan, Research has become an institutional priority</a:t>
            </a:r>
          </a:p>
          <a:p>
            <a:r>
              <a:rPr lang="en-US" dirty="0" smtClean="0"/>
              <a:t>The Research Institute will guide, promote, and support </a:t>
            </a:r>
            <a:r>
              <a:rPr lang="en-US" b="1" dirty="0" smtClean="0"/>
              <a:t>YOUR</a:t>
            </a:r>
            <a:r>
              <a:rPr lang="en-US" dirty="0" smtClean="0"/>
              <a:t> science</a:t>
            </a:r>
          </a:p>
          <a:p>
            <a:r>
              <a:rPr lang="en-US" dirty="0" smtClean="0"/>
              <a:t>Times are changing, and we must evolve to remain at the top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/>
              <a:t>“When a distinguished but elderly scientist states that something is possible, he is almost certainly right. When he states that something is impossible, he is very probably wrong.”  </a:t>
            </a:r>
            <a:r>
              <a:rPr lang="en-US" sz="1900" i="1" dirty="0" smtClean="0"/>
              <a:t>Arthur C. Clarke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5571" y="178130"/>
            <a:ext cx="2552798" cy="7526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37508" y="320633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2509" y="534390"/>
            <a:ext cx="468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Take home thoughts….</a:t>
            </a:r>
            <a:endParaRPr lang="en-US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6221"/>
            <a:ext cx="9144000" cy="4851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0471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The Research Institute is……</a:t>
            </a:r>
            <a:endParaRPr lang="en-US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553" y="669984"/>
            <a:ext cx="220489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Thanks:</a:t>
            </a:r>
          </a:p>
          <a:p>
            <a:endParaRPr lang="en-US" dirty="0" smtClean="0"/>
          </a:p>
          <a:p>
            <a:r>
              <a:rPr lang="en-US" sz="2000" dirty="0" smtClean="0"/>
              <a:t>Alison </a:t>
            </a:r>
            <a:r>
              <a:rPr lang="en-US" sz="2000" dirty="0" err="1" smtClean="0"/>
              <a:t>Hoffnagle</a:t>
            </a:r>
            <a:endParaRPr lang="en-US" sz="2000" dirty="0" smtClean="0"/>
          </a:p>
          <a:p>
            <a:r>
              <a:rPr lang="en-US" sz="2000" dirty="0" smtClean="0"/>
              <a:t>Bonnie Bounds</a:t>
            </a:r>
          </a:p>
          <a:p>
            <a:r>
              <a:rPr lang="en-US" sz="2000" dirty="0" smtClean="0"/>
              <a:t>Gabriela </a:t>
            </a:r>
            <a:r>
              <a:rPr lang="en-US" sz="2000" dirty="0" err="1" smtClean="0"/>
              <a:t>Apiou</a:t>
            </a:r>
            <a:endParaRPr lang="en-US" sz="2000" dirty="0" smtClean="0"/>
          </a:p>
          <a:p>
            <a:r>
              <a:rPr lang="en-US" sz="2000" dirty="0" smtClean="0"/>
              <a:t>Brian Burns</a:t>
            </a:r>
          </a:p>
          <a:p>
            <a:r>
              <a:rPr lang="en-US" sz="2000" dirty="0" err="1" smtClean="0"/>
              <a:t>Maire</a:t>
            </a:r>
            <a:r>
              <a:rPr lang="en-US" sz="2000" dirty="0" smtClean="0"/>
              <a:t> </a:t>
            </a:r>
            <a:r>
              <a:rPr lang="en-US" sz="2000" dirty="0" err="1" smtClean="0"/>
              <a:t>Leyne</a:t>
            </a:r>
            <a:endParaRPr lang="en-US" sz="2000" dirty="0" smtClean="0"/>
          </a:p>
          <a:p>
            <a:r>
              <a:rPr lang="en-US" sz="2000" dirty="0" smtClean="0"/>
              <a:t>Gary Smith</a:t>
            </a:r>
          </a:p>
          <a:p>
            <a:r>
              <a:rPr lang="en-US" sz="2000" dirty="0" smtClean="0"/>
              <a:t>Sarah Alger</a:t>
            </a:r>
          </a:p>
          <a:p>
            <a:r>
              <a:rPr lang="en-US" sz="2000" dirty="0" smtClean="0"/>
              <a:t>Maureen Larkin</a:t>
            </a:r>
          </a:p>
          <a:p>
            <a:r>
              <a:rPr lang="en-US" sz="2000" dirty="0" smtClean="0"/>
              <a:t>Rick Haigis</a:t>
            </a:r>
          </a:p>
          <a:p>
            <a:r>
              <a:rPr lang="en-US" sz="2000" dirty="0" smtClean="0"/>
              <a:t>Richard </a:t>
            </a:r>
            <a:r>
              <a:rPr lang="en-US" sz="2000" dirty="0" err="1" smtClean="0"/>
              <a:t>Averbuch</a:t>
            </a:r>
            <a:endParaRPr lang="en-US" sz="2000" dirty="0" smtClean="0"/>
          </a:p>
          <a:p>
            <a:r>
              <a:rPr lang="en-US" sz="2000" dirty="0" smtClean="0"/>
              <a:t>Donna Lawton</a:t>
            </a:r>
          </a:p>
          <a:p>
            <a:r>
              <a:rPr lang="en-US" sz="2000" dirty="0" smtClean="0"/>
              <a:t>Colleen Delaney</a:t>
            </a:r>
          </a:p>
          <a:p>
            <a:r>
              <a:rPr lang="en-US" sz="2000" dirty="0" smtClean="0"/>
              <a:t>Ann </a:t>
            </a:r>
            <a:r>
              <a:rPr lang="en-US" sz="2000" dirty="0" err="1" smtClean="0"/>
              <a:t>Skoczenski</a:t>
            </a:r>
            <a:endParaRPr lang="en-US" sz="2000" dirty="0" smtClean="0"/>
          </a:p>
          <a:p>
            <a:r>
              <a:rPr lang="en-US" sz="2000" dirty="0" smtClean="0"/>
              <a:t>Mike Morrison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3222" y="1337482"/>
            <a:ext cx="21082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Mary </a:t>
            </a:r>
            <a:r>
              <a:rPr lang="en-US" sz="2000" dirty="0" err="1" smtClean="0"/>
              <a:t>Hanifin</a:t>
            </a:r>
            <a:endParaRPr lang="en-US" sz="2000" dirty="0" smtClean="0"/>
          </a:p>
          <a:p>
            <a:r>
              <a:rPr lang="en-US" sz="2000" dirty="0" smtClean="0"/>
              <a:t>Peggy </a:t>
            </a:r>
            <a:r>
              <a:rPr lang="en-US" sz="2000" dirty="0" err="1" smtClean="0"/>
              <a:t>Slasman</a:t>
            </a:r>
            <a:endParaRPr lang="en-US" sz="2000" dirty="0" smtClean="0"/>
          </a:p>
          <a:p>
            <a:r>
              <a:rPr lang="en-US" sz="2000" dirty="0" smtClean="0"/>
              <a:t>Deborah Farr</a:t>
            </a:r>
          </a:p>
          <a:p>
            <a:r>
              <a:rPr lang="en-US" sz="2000" dirty="0" smtClean="0"/>
              <a:t>Michelle </a:t>
            </a:r>
            <a:r>
              <a:rPr lang="en-US" sz="2000" dirty="0" err="1" smtClean="0"/>
              <a:t>Staats</a:t>
            </a:r>
            <a:endParaRPr lang="en-US" sz="2000" dirty="0" smtClean="0"/>
          </a:p>
          <a:p>
            <a:r>
              <a:rPr lang="en-US" sz="2000" dirty="0" smtClean="0"/>
              <a:t>Robert </a:t>
            </a:r>
            <a:r>
              <a:rPr lang="en-US" sz="2000" dirty="0" err="1" smtClean="0"/>
              <a:t>Tomsho</a:t>
            </a:r>
            <a:endParaRPr lang="en-US" sz="2000" dirty="0" smtClean="0"/>
          </a:p>
          <a:p>
            <a:r>
              <a:rPr lang="en-US" sz="2000" dirty="0" smtClean="0"/>
              <a:t>Kate Gutierrez</a:t>
            </a:r>
          </a:p>
          <a:p>
            <a:r>
              <a:rPr lang="en-US" sz="2000" dirty="0" smtClean="0"/>
              <a:t>Michele Gagne</a:t>
            </a:r>
          </a:p>
          <a:p>
            <a:r>
              <a:rPr lang="en-US" sz="2000" dirty="0" smtClean="0"/>
              <a:t>Arch </a:t>
            </a:r>
            <a:r>
              <a:rPr lang="en-US" sz="2000" dirty="0" err="1" smtClean="0"/>
              <a:t>MacInnes</a:t>
            </a:r>
            <a:endParaRPr lang="en-US" sz="2000" dirty="0" smtClean="0"/>
          </a:p>
          <a:p>
            <a:r>
              <a:rPr lang="en-US" sz="2000" dirty="0" err="1"/>
              <a:t>Gaurdia</a:t>
            </a:r>
            <a:r>
              <a:rPr lang="en-US" sz="2000" dirty="0"/>
              <a:t> </a:t>
            </a:r>
            <a:r>
              <a:rPr lang="en-US" sz="2000" dirty="0" smtClean="0"/>
              <a:t>Banister</a:t>
            </a:r>
          </a:p>
          <a:p>
            <a:r>
              <a:rPr lang="en-US" sz="2000" dirty="0" smtClean="0"/>
              <a:t>Sara </a:t>
            </a:r>
            <a:r>
              <a:rPr lang="en-US" sz="2000" dirty="0" err="1"/>
              <a:t>Looby</a:t>
            </a:r>
            <a:endParaRPr lang="en-US" sz="2000" dirty="0" smtClean="0"/>
          </a:p>
          <a:p>
            <a:r>
              <a:rPr lang="en-US" sz="2000" dirty="0" smtClean="0"/>
              <a:t>Harry </a:t>
            </a:r>
            <a:r>
              <a:rPr lang="en-US" sz="2000" dirty="0" err="1" smtClean="0"/>
              <a:t>Orf</a:t>
            </a:r>
            <a:endParaRPr lang="en-US" sz="2000" dirty="0" smtClean="0"/>
          </a:p>
          <a:p>
            <a:r>
              <a:rPr lang="en-US" sz="2000" dirty="0" smtClean="0"/>
              <a:t>Bob Kingston</a:t>
            </a:r>
          </a:p>
          <a:p>
            <a:r>
              <a:rPr lang="en-US" sz="2000" dirty="0" smtClean="0"/>
              <a:t>David Louis</a:t>
            </a:r>
          </a:p>
          <a:p>
            <a:r>
              <a:rPr lang="en-US" sz="2000" dirty="0" smtClean="0"/>
              <a:t>Maurizio </a:t>
            </a:r>
            <a:r>
              <a:rPr lang="en-US" sz="2000" dirty="0" err="1" smtClean="0"/>
              <a:t>Fava</a:t>
            </a:r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2067" y="6057890"/>
            <a:ext cx="8668704" cy="369332"/>
            <a:chOff x="252067" y="6259771"/>
            <a:chExt cx="8668704" cy="369332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344385" y="6564573"/>
              <a:ext cx="8576386" cy="14357"/>
            </a:xfrm>
            <a:prstGeom prst="line">
              <a:avLst/>
            </a:prstGeom>
            <a:ln w="127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2067" y="6259771"/>
              <a:ext cx="8635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6000 People      One Institute      United by Research     Transforming Medicine</a:t>
              </a:r>
              <a:endParaRPr lang="en-US" sz="1800" b="1" dirty="0"/>
            </a:p>
          </p:txBody>
        </p:sp>
        <p:sp>
          <p:nvSpPr>
            <p:cNvPr id="16" name="Diamond 15"/>
            <p:cNvSpPr/>
            <p:nvPr/>
          </p:nvSpPr>
          <p:spPr>
            <a:xfrm>
              <a:off x="1763485" y="6342048"/>
              <a:ext cx="209006" cy="1959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3557179" y="6346466"/>
              <a:ext cx="209006" cy="1959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6032768" y="6347982"/>
              <a:ext cx="209006" cy="195943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05" y="-1"/>
            <a:ext cx="9165005" cy="270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548" y="3944202"/>
            <a:ext cx="79512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United by research.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Driven by hope.</a:t>
            </a:r>
            <a:endParaRPr lang="en-US" sz="6600" b="1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6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6543" y="1219880"/>
            <a:ext cx="59376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Partners Biobank at MGH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 Resource for Investigators</a:t>
            </a:r>
          </a:p>
          <a:p>
            <a:pPr algn="ctr"/>
            <a:endParaRPr lang="en-US" sz="3200" b="1" dirty="0" smtClean="0">
              <a:solidFill>
                <a:srgbClr val="4BACC6">
                  <a:lumMod val="75000"/>
                </a:srgbClr>
              </a:solidFill>
            </a:endParaRPr>
          </a:p>
          <a:p>
            <a:pPr algn="ctr"/>
            <a:r>
              <a:rPr lang="en-US" sz="3200" b="1" dirty="0" smtClean="0"/>
              <a:t>Jordan Smoller, MD ScD</a:t>
            </a:r>
            <a:endParaRPr lang="en-US" sz="3200" b="1" dirty="0"/>
          </a:p>
        </p:txBody>
      </p:sp>
      <p:pic>
        <p:nvPicPr>
          <p:cNvPr id="12" name="Picture 13" descr="geneinchromos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267" y="4297539"/>
            <a:ext cx="27908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three_generatio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267" y="3760964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Doctor%20and%20patient%20talk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4267" y="3992739"/>
            <a:ext cx="25225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31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8759" y="546265"/>
            <a:ext cx="59376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</a:rPr>
              <a:t>Partners Biobank</a:t>
            </a:r>
            <a:endParaRPr lang="en-US" sz="32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570089" y="1340557"/>
            <a:ext cx="8229600" cy="4813830"/>
          </a:xfrm>
        </p:spPr>
        <p:txBody>
          <a:bodyPr/>
          <a:lstStyle/>
          <a:p>
            <a:r>
              <a:rPr lang="en-US" sz="2200" dirty="0" smtClean="0"/>
              <a:t>The Partners Biobank is a repository of consented patient samples linked to the electronic</a:t>
            </a:r>
            <a:r>
              <a:rPr lang="en-US" altLang="ja-JP" sz="2200" dirty="0" smtClean="0">
                <a:ea typeface="ＭＳ Ｐゴシック" pitchFamily="34" charset="-128"/>
              </a:rPr>
              <a:t> medical record and supplemented with health information/family history from surveys. </a:t>
            </a:r>
          </a:p>
          <a:p>
            <a:r>
              <a:rPr lang="en-US" altLang="ja-JP" sz="2200" dirty="0" smtClean="0">
                <a:ea typeface="ＭＳ Ｐゴシック" pitchFamily="34" charset="-128"/>
              </a:rPr>
              <a:t>To date, more than </a:t>
            </a:r>
            <a:r>
              <a:rPr lang="en-US" altLang="ja-JP" sz="2200" b="1" dirty="0" smtClean="0">
                <a:solidFill>
                  <a:srgbClr val="FF0000"/>
                </a:solidFill>
                <a:ea typeface="ＭＳ Ｐゴシック" pitchFamily="34" charset="-128"/>
              </a:rPr>
              <a:t>25,000</a:t>
            </a:r>
            <a:r>
              <a:rPr lang="en-US" altLang="ja-JP" sz="2200" dirty="0" smtClean="0">
                <a:ea typeface="ＭＳ Ｐゴシック" pitchFamily="34" charset="-128"/>
              </a:rPr>
              <a:t> patients have consented to participate in the Partners Biobank. The target is 75,000 consented patients by 2018.</a:t>
            </a:r>
          </a:p>
        </p:txBody>
      </p:sp>
      <p:pic>
        <p:nvPicPr>
          <p:cNvPr id="12" name="Picture 13" descr="geneinchromoso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267" y="4297539"/>
            <a:ext cx="279082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three_generation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267" y="3760964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Doctor%20and%20patient%20talki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4267" y="3992739"/>
            <a:ext cx="2522538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0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5549" y="1210732"/>
            <a:ext cx="842817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Shrinking and Shifting Federal Funding Base</a:t>
            </a: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Fewer Federal Grant Dollars….2013, down 8%, 640 fewer grants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Harder to Get….Success rate average now 17%, single digits in many centers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Funding Being Re-Directed Toward Translation and Outcomes…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548" y="2887134"/>
            <a:ext cx="873367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The MGH Research Enterprise is the Best Kept Secret in Boston</a:t>
            </a:r>
          </a:p>
          <a:p>
            <a:pPr>
              <a:lnSpc>
                <a:spcPct val="80000"/>
              </a:lnSpc>
            </a:pPr>
            <a:endParaRPr lang="en-US" sz="1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“Jack </a:t>
            </a:r>
            <a:r>
              <a:rPr lang="en-US" sz="1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Szostak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Harvard and HHMI wins the Nobel Prize……”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490" y="3962406"/>
            <a:ext cx="8400704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Ever-Increasing Regulations/Bureaucracy</a:t>
            </a:r>
          </a:p>
          <a:p>
            <a:endParaRPr lang="en-US" sz="1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Researchers 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spend an average of 42% of their time on administrative tasks!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451" y="5037670"/>
            <a:ext cx="8732350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Translational Research “Valley of Death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</a:p>
          <a:p>
            <a:endParaRPr lang="en-US" sz="1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1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ost innovative discoveries are never reduced to practice, never become products</a:t>
            </a:r>
            <a:endParaRPr lang="en-US" sz="1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 rot="21047680">
            <a:off x="152396" y="1540958"/>
            <a:ext cx="9144001" cy="6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Times"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Threatens established programs, discourages new ones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 rot="21074069">
            <a:off x="550339" y="2827890"/>
            <a:ext cx="8246533" cy="6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Times"/>
              <a:buNone/>
            </a:pPr>
            <a:r>
              <a:rPr lang="en-US" sz="2800" dirty="0">
                <a:solidFill>
                  <a:srgbClr val="3366FF"/>
                </a:solidFill>
              </a:rPr>
              <a:t>L</a:t>
            </a:r>
            <a:r>
              <a:rPr lang="en-US" sz="2800" dirty="0" smtClean="0">
                <a:solidFill>
                  <a:srgbClr val="3366FF"/>
                </a:solidFill>
              </a:rPr>
              <a:t>imits ability to engage industry, donors, public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 rot="21110997">
            <a:off x="592671" y="3776157"/>
            <a:ext cx="8246533" cy="6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Times"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Frustrated </a:t>
            </a:r>
            <a:r>
              <a:rPr lang="en-US" sz="2800" dirty="0" err="1" smtClean="0">
                <a:solidFill>
                  <a:srgbClr val="3366FF"/>
                </a:solidFill>
              </a:rPr>
              <a:t>resesarchers</a:t>
            </a:r>
            <a:r>
              <a:rPr lang="en-US" sz="2800" dirty="0" smtClean="0">
                <a:solidFill>
                  <a:srgbClr val="3366FF"/>
                </a:solidFill>
              </a:rPr>
              <a:t>, low productivity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 rot="21110997">
            <a:off x="635002" y="4851422"/>
            <a:ext cx="8246533" cy="6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Times"/>
              <a:buNone/>
            </a:pPr>
            <a:r>
              <a:rPr lang="en-US" sz="2800" dirty="0" smtClean="0">
                <a:solidFill>
                  <a:srgbClr val="3366FF"/>
                </a:solidFill>
              </a:rPr>
              <a:t>Need new approaches to translate discoveries 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0200" y="124161"/>
            <a:ext cx="6846028" cy="492125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xmlns="" val="12996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6368849"/>
              </p:ext>
            </p:extLst>
          </p:nvPr>
        </p:nvGraphicFramePr>
        <p:xfrm>
          <a:off x="609600" y="990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649110" y="493945"/>
            <a:ext cx="5926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BACC6">
                    <a:lumMod val="75000"/>
                  </a:srgbClr>
                </a:solidFill>
              </a:rPr>
              <a:t>Research Translates into Better Clinical Care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419600" y="5342467"/>
            <a:ext cx="609600" cy="457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b="1" smtClean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62000" y="5819421"/>
            <a:ext cx="7924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Improved Clinical Care for All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21772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111" y="461598"/>
            <a:ext cx="59376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BACC6">
                    <a:lumMod val="75000"/>
                  </a:srgbClr>
                </a:solidFill>
              </a:rPr>
              <a:t>Provides investigators with:</a:t>
            </a:r>
            <a:endParaRPr lang="en-US" sz="32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5" name="Content Placeholder 6"/>
          <p:cNvSpPr>
            <a:spLocks noGrp="1"/>
          </p:cNvSpPr>
          <p:nvPr>
            <p:ph idx="1"/>
          </p:nvPr>
        </p:nvSpPr>
        <p:spPr>
          <a:xfrm>
            <a:off x="1947333" y="1212849"/>
            <a:ext cx="6852180" cy="529237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Consent for broad-based research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>
                <a:ea typeface="ＭＳ Ｐゴシック"/>
                <a:cs typeface="Times New Roman" pitchFamily="18" charset="0"/>
              </a:rPr>
              <a:t>Consent for return of actionable results  </a:t>
            </a:r>
            <a:endParaRPr lang="en-US" sz="2000" dirty="0" smtClean="0"/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Consent for re-contact for info and/or samples</a:t>
            </a:r>
          </a:p>
          <a:p>
            <a:pPr marL="228600" indent="-228600">
              <a:spcBef>
                <a:spcPts val="300"/>
              </a:spcBef>
            </a:pPr>
            <a:endParaRPr lang="en-US" sz="1400" dirty="0" smtClean="0"/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Serum, plasma, DNA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Can collect 2 additional tubes with collaborating studies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Can collect discarded tissue samples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Low cost and available immediately</a:t>
            </a:r>
          </a:p>
          <a:p>
            <a:pPr marL="228600" indent="-228600">
              <a:spcBef>
                <a:spcPts val="300"/>
              </a:spcBef>
            </a:pPr>
            <a:endParaRPr lang="en-US" sz="1400" dirty="0" smtClean="0"/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Link to electronic medical record 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Self-reported data on family history, lifestyle, environment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Coming soon: GWAS data for 25,000 patients</a:t>
            </a:r>
          </a:p>
          <a:p>
            <a:pPr marL="228600" indent="-228600">
              <a:spcBef>
                <a:spcPts val="300"/>
              </a:spcBef>
            </a:pPr>
            <a:endParaRPr lang="en-US" sz="1400" dirty="0" smtClean="0"/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Powerful and state-of-the-art query tools: The Biobank Porta</a:t>
            </a:r>
            <a:r>
              <a:rPr lang="en-US" sz="2000" dirty="0"/>
              <a:t>l</a:t>
            </a:r>
            <a:endParaRPr lang="en-US" sz="2000" dirty="0" smtClean="0"/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Validated disease populations 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Calculated healthy controls</a:t>
            </a:r>
          </a:p>
        </p:txBody>
      </p:sp>
      <p:pic>
        <p:nvPicPr>
          <p:cNvPr id="16" name="Content Placeholder 5" descr="Consent-300-8x8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45" y="1100103"/>
            <a:ext cx="118872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amples-RED-300-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45" y="2547903"/>
            <a:ext cx="1188720" cy="1188720"/>
          </a:xfrm>
          <a:prstGeom prst="rect">
            <a:avLst/>
          </a:prstGeom>
        </p:spPr>
      </p:pic>
      <p:pic>
        <p:nvPicPr>
          <p:cNvPr id="18" name="Picture 17" descr="Tools1-300-8x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45" y="5260623"/>
            <a:ext cx="1188720" cy="1188720"/>
          </a:xfrm>
          <a:prstGeom prst="rect">
            <a:avLst/>
          </a:prstGeom>
        </p:spPr>
      </p:pic>
      <p:pic>
        <p:nvPicPr>
          <p:cNvPr id="19" name="Picture 18" descr="Data-300-8x8-DP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45" y="3995703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1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122" y="380010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62671"/>
            <a:ext cx="664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</a:rPr>
              <a:t>Disease Phenotypes Based on ICD-9 Codes</a:t>
            </a:r>
            <a:endParaRPr 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585" y="6167378"/>
            <a:ext cx="7772400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* Based on ICD-9 code counts among 22,000 consented Biobank subjects </a:t>
            </a: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4267366"/>
              </p:ext>
            </p:extLst>
          </p:nvPr>
        </p:nvGraphicFramePr>
        <p:xfrm>
          <a:off x="272987" y="1235097"/>
          <a:ext cx="8570739" cy="490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18"/>
                <a:gridCol w="1637160"/>
                <a:gridCol w="2555195"/>
                <a:gridCol w="1805466"/>
              </a:tblGrid>
              <a:tr h="5740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Phenotype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Frequency*</a:t>
                      </a:r>
                      <a:endParaRPr lang="en-US" sz="1600" dirty="0"/>
                    </a:p>
                  </a:txBody>
                  <a:tcPr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Phenotype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Frequency*</a:t>
                      </a:r>
                      <a:endParaRPr lang="en-US" sz="1600" dirty="0"/>
                    </a:p>
                  </a:txBody>
                  <a:tcPr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Hypertension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11,605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COPD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3,671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Hypercholesterolemia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10,989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Kidney Disease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3,389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GERD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7,246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Osteoporosis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3,051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Cardiac Arrhythmia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6,972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Sleep Apnea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2,583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Ischemic Heart Disease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5,919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Migraine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2,474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Thyroid</a:t>
                      </a:r>
                      <a:r>
                        <a:rPr lang="en-US" sz="1600" baseline="0" dirty="0" smtClean="0"/>
                        <a:t> Disorders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5,814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Breast Cancer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1,272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Obesity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5,261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Epilepsy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1,156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Depression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5,074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Ischemic stroke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1,078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/>
                </a:tc>
              </a:tr>
              <a:tr h="4806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Asthma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3,914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27432" marB="27432" anchor="ctr"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Prostate</a:t>
                      </a:r>
                      <a:r>
                        <a:rPr lang="en-US" sz="1600" baseline="0" dirty="0" smtClean="0"/>
                        <a:t> Cancer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972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T="27432" marB="2743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31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345" y="394121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03932"/>
            <a:ext cx="69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</a:rPr>
              <a:t>Query Results:  DNA for T2D</a:t>
            </a:r>
            <a:endParaRPr 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89725"/>
            <a:ext cx="304800" cy="155575"/>
          </a:xfrm>
        </p:spPr>
        <p:txBody>
          <a:bodyPr/>
          <a:lstStyle/>
          <a:p>
            <a:pPr>
              <a:defRPr/>
            </a:pPr>
            <a:fld id="{F496E0CB-EDE1-403B-89FF-593C844B6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F496E0CB-EDE1-403B-89FF-593C844B6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19250"/>
            <a:ext cx="5029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90600"/>
            <a:ext cx="725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76800"/>
            <a:ext cx="4371975" cy="15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Oval 73"/>
          <p:cNvSpPr/>
          <p:nvPr/>
        </p:nvSpPr>
        <p:spPr bwMode="auto">
          <a:xfrm>
            <a:off x="304800" y="1524000"/>
            <a:ext cx="2209800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b="1" smtClean="0">
              <a:solidFill>
                <a:prstClr val="black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6629400" y="914400"/>
            <a:ext cx="1447800" cy="304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800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8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b686\Desktop\MGHRI_WH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4345" y="394121"/>
            <a:ext cx="3568700" cy="143192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1" y="546265"/>
            <a:ext cx="69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</a:rPr>
              <a:t>Genotyping/</a:t>
            </a:r>
            <a:r>
              <a:rPr lang="en-US" sz="2400" b="1" dirty="0" err="1" smtClean="0">
                <a:solidFill>
                  <a:srgbClr val="4BACC6">
                    <a:lumMod val="75000"/>
                  </a:srgbClr>
                </a:solidFill>
              </a:rPr>
              <a:t>Transcriptomics</a:t>
            </a:r>
            <a:endParaRPr 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b="1" dirty="0" err="1" smtClean="0">
                <a:solidFill>
                  <a:schemeClr val="tx2"/>
                </a:solidFill>
                <a:cs typeface="Arial"/>
              </a:rPr>
              <a:t>Genomewide</a:t>
            </a:r>
            <a:r>
              <a:rPr lang="en-US" b="1" dirty="0" smtClean="0">
                <a:solidFill>
                  <a:schemeClr val="tx2"/>
                </a:solidFill>
                <a:cs typeface="Arial"/>
              </a:rPr>
              <a:t> Genotyping (N=25,000 subjects)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err="1" smtClean="0">
                <a:solidFill>
                  <a:schemeClr val="tx2"/>
                </a:solidFill>
                <a:cs typeface="Arial"/>
              </a:rPr>
              <a:t>Illumina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 Multi-Ethnic GWAS/</a:t>
            </a:r>
            <a:r>
              <a:rPr lang="en-US" dirty="0" err="1" smtClean="0">
                <a:solidFill>
                  <a:schemeClr val="tx2"/>
                </a:solidFill>
                <a:cs typeface="Arial"/>
              </a:rPr>
              <a:t>Exome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 SNP Array (</a:t>
            </a:r>
            <a:r>
              <a:rPr lang="en-US" dirty="0" err="1" smtClean="0">
                <a:solidFill>
                  <a:schemeClr val="tx2"/>
                </a:solidFill>
                <a:cs typeface="Arial"/>
              </a:rPr>
              <a:t>MEGArray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)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2"/>
                </a:solidFill>
                <a:cs typeface="Arial"/>
              </a:rPr>
              <a:t>Size: 1.6M SNPs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2"/>
                </a:solidFill>
                <a:cs typeface="Arial"/>
              </a:rPr>
              <a:t>Plus custom content: &gt;60,000 loss of function variants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2"/>
                </a:solidFill>
                <a:cs typeface="Arial"/>
              </a:rPr>
              <a:t>Pricing agreement: up to 50K samples by 2018</a:t>
            </a: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/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b="1" dirty="0" err="1" smtClean="0">
                <a:solidFill>
                  <a:schemeClr val="tx2"/>
                </a:solidFill>
                <a:cs typeface="Arial"/>
              </a:rPr>
              <a:t>Transcriptomics</a:t>
            </a:r>
            <a:r>
              <a:rPr lang="en-US" b="1" dirty="0" smtClean="0">
                <a:solidFill>
                  <a:schemeClr val="tx2"/>
                </a:solidFill>
                <a:cs typeface="Arial"/>
              </a:rPr>
              <a:t> by RNA-</a:t>
            </a:r>
            <a:r>
              <a:rPr lang="en-US" b="1" dirty="0" err="1" smtClean="0">
                <a:solidFill>
                  <a:schemeClr val="tx2"/>
                </a:solidFill>
                <a:cs typeface="Arial"/>
              </a:rPr>
              <a:t>Seq</a:t>
            </a:r>
            <a:r>
              <a:rPr lang="en-US" b="1" dirty="0" smtClean="0">
                <a:solidFill>
                  <a:schemeClr val="tx2"/>
                </a:solidFill>
                <a:cs typeface="Arial"/>
              </a:rPr>
              <a:t> (N=10,000 subjects)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err="1" smtClean="0">
                <a:solidFill>
                  <a:schemeClr val="tx2"/>
                </a:solidFill>
                <a:cs typeface="Arial"/>
              </a:rPr>
              <a:t>TruSeq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 stranded mRNA library construction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err="1" smtClean="0">
                <a:solidFill>
                  <a:schemeClr val="tx2"/>
                </a:solidFill>
                <a:cs typeface="Arial"/>
              </a:rPr>
              <a:t>Illumina</a:t>
            </a:r>
            <a:r>
              <a:rPr lang="en-US" dirty="0" smtClean="0">
                <a:solidFill>
                  <a:schemeClr val="tx2"/>
                </a:solidFill>
                <a:cs typeface="Arial"/>
              </a:rPr>
              <a:t> sequencing: ~30M reads/sample</a:t>
            </a:r>
          </a:p>
          <a:p>
            <a:pPr lvl="1" fontAlgn="auto"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smtClean="0">
                <a:solidFill>
                  <a:schemeClr val="tx2"/>
                </a:solidFill>
                <a:cs typeface="Arial"/>
              </a:rPr>
              <a:t>Pricing agreement: up to 20,000 samples (or till 2018)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2185475"/>
              </p:ext>
            </p:extLst>
          </p:nvPr>
        </p:nvGraphicFramePr>
        <p:xfrm>
          <a:off x="454378" y="3434645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0807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03932"/>
            <a:ext cx="69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</a:rPr>
              <a:t>Data Integration: The Biobank Portal</a:t>
            </a:r>
            <a:endParaRPr 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89725"/>
            <a:ext cx="304800" cy="155575"/>
          </a:xfrm>
        </p:spPr>
        <p:txBody>
          <a:bodyPr/>
          <a:lstStyle/>
          <a:p>
            <a:pPr>
              <a:defRPr/>
            </a:pPr>
            <a:fld id="{F496E0CB-EDE1-403B-89FF-593C844B6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868" y="1220532"/>
            <a:ext cx="78135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Biobank Portal is a query tool that allows Partners investigators to work with data of consented Biobank subjects. 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Investigators can </a:t>
            </a:r>
            <a:r>
              <a:rPr lang="en-US" sz="2400" dirty="0">
                <a:solidFill>
                  <a:prstClr val="black"/>
                </a:solidFill>
              </a:rPr>
              <a:t>also initiate Biobank sample requests directly from the query tool.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Tool is now live </a:t>
            </a:r>
            <a:r>
              <a:rPr lang="en-US" sz="2400" dirty="0">
                <a:solidFill>
                  <a:prstClr val="black"/>
                </a:solidFill>
              </a:rPr>
              <a:t>and can be accessed </a:t>
            </a:r>
            <a:r>
              <a:rPr lang="en-US" sz="2400" dirty="0" smtClean="0">
                <a:solidFill>
                  <a:prstClr val="black"/>
                </a:solidFill>
              </a:rPr>
              <a:t>here: </a:t>
            </a:r>
            <a:r>
              <a:rPr lang="en-US" sz="2400" u="sng" dirty="0" err="1" smtClean="0">
                <a:solidFill>
                  <a:prstClr val="black"/>
                </a:solidFill>
              </a:rPr>
              <a:t>biobankportal.partners.org</a:t>
            </a:r>
            <a:r>
              <a:rPr lang="en-US" sz="2400" u="sng" dirty="0">
                <a:solidFill>
                  <a:prstClr val="black"/>
                </a:solidFill>
              </a:rPr>
              <a:t> </a:t>
            </a:r>
            <a:endParaRPr lang="en-US" sz="2400" u="sng" dirty="0" smtClean="0">
              <a:solidFill>
                <a:prstClr val="black"/>
              </a:solidFill>
            </a:endParaRPr>
          </a:p>
          <a:p>
            <a:endParaRPr lang="en-US" sz="2400" u="sng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For help accessing the Portal and running queries we have created </a:t>
            </a:r>
            <a:r>
              <a:rPr lang="en-US" sz="2400" dirty="0" smtClean="0">
                <a:solidFill>
                  <a:prstClr val="black"/>
                </a:solidFill>
              </a:rPr>
              <a:t>the Biobank Portal </a:t>
            </a:r>
            <a:r>
              <a:rPr lang="en-US" sz="2400" dirty="0">
                <a:solidFill>
                  <a:prstClr val="black"/>
                </a:solidFill>
              </a:rPr>
              <a:t>Wiki: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u="sng" dirty="0">
                <a:solidFill>
                  <a:prstClr val="black"/>
                </a:solidFill>
                <a:hlinkClick r:id="rId3"/>
              </a:rPr>
              <a:t>biobankportal.partners.org/mediawiki</a:t>
            </a:r>
            <a:r>
              <a:rPr lang="en-US" sz="2400" u="sng" dirty="0" smtClean="0">
                <a:solidFill>
                  <a:prstClr val="black"/>
                </a:solidFill>
                <a:hlinkClick r:id="rId3"/>
              </a:rPr>
              <a:t>/</a:t>
            </a:r>
            <a:endParaRPr lang="en-US" sz="2400" u="sng" dirty="0" smtClean="0">
              <a:solidFill>
                <a:prstClr val="black"/>
              </a:solidFill>
            </a:endParaRPr>
          </a:p>
          <a:p>
            <a:endParaRPr lang="en-US" sz="2400" u="sng" dirty="0">
              <a:solidFill>
                <a:prstClr val="black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285009" y="249382"/>
            <a:ext cx="6008913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GHRI_2C_RGB_PP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948" y="142652"/>
            <a:ext cx="2552798" cy="75268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344384" y="6578930"/>
            <a:ext cx="8146471" cy="0"/>
          </a:xfrm>
          <a:prstGeom prst="line">
            <a:avLst/>
          </a:prstGeom>
          <a:ln w="127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03932"/>
            <a:ext cx="6999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BACC6">
                    <a:lumMod val="75000"/>
                  </a:srgbClr>
                </a:solidFill>
              </a:rPr>
              <a:t>Biobank Contacts</a:t>
            </a:r>
            <a:endParaRPr lang="en-US" sz="2400" b="1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89725"/>
            <a:ext cx="304800" cy="155575"/>
          </a:xfrm>
        </p:spPr>
        <p:txBody>
          <a:bodyPr/>
          <a:lstStyle/>
          <a:p>
            <a:pPr>
              <a:defRPr/>
            </a:pPr>
            <a:fld id="{F496E0CB-EDE1-403B-89FF-593C844B6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>
              <a:defRPr/>
            </a:pPr>
            <a:fld id="{F496E0CB-EDE1-403B-89FF-593C844B6C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665" y="1021309"/>
            <a:ext cx="6632223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Co-Directors of the Biobank at MGH: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Jordan W. Smoller, MD, ScD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Susan A. Slaugenhaupt, PhD</a:t>
            </a:r>
          </a:p>
          <a:p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Program Manager at MGH: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Alison Hoffnagle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  <a:hlinkClick r:id="rId3"/>
              </a:rPr>
              <a:t>ahoffnagle@mgh.harvard.edu</a:t>
            </a:r>
            <a:endParaRPr lang="en-US" sz="22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endParaRPr lang="en-US" sz="22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For information about:</a:t>
            </a:r>
          </a:p>
          <a:p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</a:rPr>
              <a:t>Grant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proposals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Sample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</a:rPr>
              <a:t>/data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requests</a:t>
            </a: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Recruitment</a:t>
            </a:r>
          </a:p>
          <a:p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</a:rPr>
              <a:t>Please contact us at 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  <a:hlinkClick r:id="rId4"/>
              </a:rPr>
              <a:t>biobank@partners.org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  <a:p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</a:rPr>
              <a:t>To join: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Calibri"/>
                <a:hlinkClick r:id="rId5"/>
              </a:rPr>
              <a:t>www.partners.org/</a:t>
            </a:r>
            <a:r>
              <a:rPr lang="en-US" sz="2200" dirty="0" smtClean="0">
                <a:solidFill>
                  <a:prstClr val="black"/>
                </a:solidFill>
                <a:latin typeface="Calibri"/>
                <a:cs typeface="Calibri"/>
                <a:hlinkClick r:id="rId5"/>
              </a:rPr>
              <a:t>biobank</a:t>
            </a:r>
            <a:endParaRPr lang="en-US" sz="2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GHRI_2C_RGB_PP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005" y="-1"/>
            <a:ext cx="9165005" cy="270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548" y="3944202"/>
            <a:ext cx="79512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United by research.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Driven by hope.</a:t>
            </a:r>
            <a:endParaRPr lang="en-US" sz="6600" b="1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0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8686800" cy="1981200"/>
          </a:xfrm>
        </p:spPr>
        <p:txBody>
          <a:bodyPr/>
          <a:lstStyle/>
          <a:p>
            <a:pPr algn="ctr"/>
            <a:r>
              <a:rPr lang="en-US" dirty="0" smtClean="0"/>
              <a:t>MGH Translational Research Center: </a:t>
            </a:r>
            <a:br>
              <a:rPr lang="en-US" dirty="0" smtClean="0"/>
            </a:br>
            <a:r>
              <a:rPr lang="en-US" dirty="0" smtClean="0"/>
              <a:t>What is  it and how might it contribute to new therapeutics development worldwide 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9333" y="4114800"/>
            <a:ext cx="6400800" cy="1978025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Mason W. Freeman, MD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Director, Translational Research Center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Professor of Medicine, Harvard Medical School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19" y="1421081"/>
            <a:ext cx="8229600" cy="457200"/>
          </a:xfrm>
        </p:spPr>
        <p:txBody>
          <a:bodyPr/>
          <a:lstStyle/>
          <a:p>
            <a:pPr algn="ctr"/>
            <a:r>
              <a:rPr lang="en-US" dirty="0" smtClean="0"/>
              <a:t>Massachusetts in the </a:t>
            </a:r>
            <a:r>
              <a:rPr lang="en-US" dirty="0" err="1" smtClean="0"/>
              <a:t>BioPharma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00482" cy="4238625"/>
          </a:xfrm>
        </p:spPr>
        <p:txBody>
          <a:bodyPr/>
          <a:lstStyle/>
          <a:p>
            <a:r>
              <a:rPr lang="en-US" dirty="0" smtClean="0"/>
              <a:t>&gt; 550 biotech and </a:t>
            </a:r>
            <a:r>
              <a:rPr lang="en-US" dirty="0" err="1" smtClean="0"/>
              <a:t>pharma</a:t>
            </a:r>
            <a:r>
              <a:rPr lang="en-US" dirty="0" smtClean="0"/>
              <a:t> companies in MA</a:t>
            </a:r>
          </a:p>
          <a:p>
            <a:pPr lvl="1"/>
            <a:r>
              <a:rPr lang="en-US" dirty="0" smtClean="0"/>
              <a:t>284 of these companies are drug development firms</a:t>
            </a:r>
          </a:p>
          <a:p>
            <a:pPr lvl="1"/>
            <a:r>
              <a:rPr lang="en-US" dirty="0" smtClean="0"/>
              <a:t>July 2014, estimated 1384 drugs in development in MA </a:t>
            </a:r>
            <a:endParaRPr lang="en-US" dirty="0"/>
          </a:p>
        </p:txBody>
      </p:sp>
      <p:pic>
        <p:nvPicPr>
          <p:cNvPr id="5" name="Picture 4" descr="Pipeline by Rx area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203087"/>
            <a:ext cx="3276600" cy="2940538"/>
          </a:xfrm>
          <a:prstGeom prst="rect">
            <a:avLst/>
          </a:prstGeom>
        </p:spPr>
      </p:pic>
      <p:pic>
        <p:nvPicPr>
          <p:cNvPr id="6" name="Picture 5" descr="drugs in MA by phase of development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203087"/>
            <a:ext cx="3778229" cy="2940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161617"/>
            <a:ext cx="8795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Source for data is Mass </a:t>
            </a:r>
            <a:r>
              <a:rPr lang="en-US" sz="10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BioTechnology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Council  and </a:t>
            </a:r>
            <a:r>
              <a:rPr lang="en-US" sz="10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Evalute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000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Pharma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; http://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www.massbio.org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/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economic_development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/</a:t>
            </a:r>
            <a:r>
              <a:rPr lang="en-US" sz="10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the_massachusetts_supercluster</a:t>
            </a:r>
            <a:endParaRPr lang="en-US" sz="10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8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Goals of the Strategic Plan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2454" y="745537"/>
            <a:ext cx="8861546" cy="567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Reaffirm Commitment to Basic Research</a:t>
            </a:r>
          </a:p>
          <a:p>
            <a:pPr marL="0" lvl="1" indent="0">
              <a:spcAft>
                <a:spcPts val="600"/>
              </a:spcAft>
              <a:buClr>
                <a:srgbClr val="999999"/>
              </a:buClr>
              <a:buSzPct val="85000"/>
              <a:buFont typeface="Wingdings" pitchFamily="2" charset="2"/>
              <a:buChar char="Ø"/>
            </a:pPr>
            <a:r>
              <a:rPr lang="en-US" sz="2800" dirty="0" smtClean="0"/>
              <a:t>       Strengthen funding base </a:t>
            </a:r>
          </a:p>
          <a:p>
            <a:pPr marL="0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Integrate Research and Clinical Missions</a:t>
            </a:r>
          </a:p>
          <a:p>
            <a:pPr marL="457200" lvl="1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Speed translation of discoveries to practice</a:t>
            </a:r>
          </a:p>
          <a:p>
            <a:pPr marL="457200" lvl="1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Engage our patients as partners in research</a:t>
            </a:r>
          </a:p>
          <a:p>
            <a:pPr marL="0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Increase Our Visibility</a:t>
            </a:r>
          </a:p>
          <a:p>
            <a:pPr marL="457200" lvl="1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Access to industry, donors, collaborators, venture capital</a:t>
            </a:r>
          </a:p>
          <a:p>
            <a:pPr marL="0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Broaden Engagement with Industry</a:t>
            </a:r>
          </a:p>
          <a:p>
            <a:pPr marL="0" indent="0">
              <a:spcAft>
                <a:spcPts val="600"/>
              </a:spcAft>
              <a:buClr>
                <a:srgbClr val="999999"/>
              </a:buClr>
              <a:buFont typeface="Wingdings" pitchFamily="2" charset="2"/>
              <a:buChar char="Ø"/>
            </a:pPr>
            <a:r>
              <a:rPr lang="en-US" sz="2800" dirty="0" smtClean="0"/>
              <a:t>Improve Infrastructure and Internal Communication </a:t>
            </a:r>
          </a:p>
          <a:p>
            <a:pPr marL="457200" lvl="1" indent="0">
              <a:buClr>
                <a:srgbClr val="999999"/>
              </a:buClr>
              <a:buFontTx/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7507" y="5913912"/>
            <a:ext cx="8642879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RESULT:  Creation of the Mass General Research Institute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0266" y="1219200"/>
            <a:ext cx="8229600" cy="457200"/>
          </a:xfrm>
        </p:spPr>
        <p:txBody>
          <a:bodyPr/>
          <a:lstStyle/>
          <a:p>
            <a:r>
              <a:rPr lang="en-US" dirty="0" smtClean="0"/>
              <a:t>Why did MGH focus on Translational Research 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828800"/>
            <a:ext cx="8252883" cy="4467225"/>
          </a:xfrm>
        </p:spPr>
        <p:txBody>
          <a:bodyPr/>
          <a:lstStyle/>
          <a:p>
            <a:r>
              <a:rPr lang="en-US" dirty="0" smtClean="0"/>
              <a:t>Moving basic science discoveries from the laboratory into the clinic is where we should be at our best</a:t>
            </a:r>
          </a:p>
          <a:p>
            <a:pPr lvl="1"/>
            <a:r>
              <a:rPr lang="en-US" dirty="0" smtClean="0"/>
              <a:t>Physician-scientists and PhD investigators whose focus is on understanding human biology</a:t>
            </a:r>
          </a:p>
          <a:p>
            <a:pPr lvl="1"/>
            <a:r>
              <a:rPr lang="en-US" dirty="0" smtClean="0"/>
              <a:t>World-class measurement tools that enable that biology to be visualized or quantitated</a:t>
            </a:r>
          </a:p>
          <a:p>
            <a:pPr lvl="1"/>
            <a:r>
              <a:rPr lang="en-US" dirty="0" smtClean="0"/>
              <a:t>Trainees focused on becoming outstanding investigators</a:t>
            </a:r>
          </a:p>
          <a:p>
            <a:pPr lvl="1"/>
            <a:r>
              <a:rPr lang="en-US" dirty="0" smtClean="0"/>
              <a:t>Potential for best ecosystem in the world to do this work</a:t>
            </a:r>
          </a:p>
          <a:p>
            <a:r>
              <a:rPr lang="en-US" dirty="0" smtClean="0"/>
              <a:t>This is not new for the MGH- it is in our DNA-this is what we have always tried to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0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MGH Translational Research Center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-152400" y="1447800"/>
            <a:ext cx="5588000" cy="862013"/>
            <a:chOff x="144" y="901"/>
            <a:chExt cx="3168" cy="543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144" y="901"/>
              <a:ext cx="2016" cy="442"/>
              <a:chOff x="152398" y="1420826"/>
              <a:chExt cx="3200402" cy="990600"/>
            </a:xfrm>
          </p:grpSpPr>
          <p:sp>
            <p:nvSpPr>
              <p:cNvPr id="33833" name="Oval 43"/>
              <p:cNvSpPr>
                <a:spLocks noChangeArrowheads="1"/>
              </p:cNvSpPr>
              <p:nvPr/>
            </p:nvSpPr>
            <p:spPr bwMode="auto">
              <a:xfrm>
                <a:off x="152398" y="1420826"/>
                <a:ext cx="3200402" cy="9906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834" name="Text Box 42"/>
              <p:cNvSpPr txBox="1">
                <a:spLocks noChangeArrowheads="1"/>
              </p:cNvSpPr>
              <p:nvPr/>
            </p:nvSpPr>
            <p:spPr bwMode="auto">
              <a:xfrm>
                <a:off x="1646192" y="1445475"/>
                <a:ext cx="163276" cy="4345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endParaRPr lang="en-US" sz="1400" smtClean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sp>
          <p:nvSpPr>
            <p:cNvPr id="33831" name="AutoShape 47"/>
            <p:cNvSpPr>
              <a:spLocks noChangeArrowheads="1"/>
            </p:cNvSpPr>
            <p:nvPr/>
          </p:nvSpPr>
          <p:spPr bwMode="auto">
            <a:xfrm rot="5400000">
              <a:off x="2206" y="1058"/>
              <a:ext cx="340" cy="432"/>
            </a:xfrm>
            <a:custGeom>
              <a:avLst/>
              <a:gdLst>
                <a:gd name="T0" fmla="*/ 94 w 21600"/>
                <a:gd name="T1" fmla="*/ 0 h 21600"/>
                <a:gd name="T2" fmla="*/ 94 w 21600"/>
                <a:gd name="T3" fmla="*/ 154 h 21600"/>
                <a:gd name="T4" fmla="*/ 20 w 21600"/>
                <a:gd name="T5" fmla="*/ 274 h 21600"/>
                <a:gd name="T6" fmla="*/ 134 w 21600"/>
                <a:gd name="T7" fmla="*/ 7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2 w 21600"/>
                <a:gd name="T13" fmla="*/ 2900 h 21600"/>
                <a:gd name="T14" fmla="*/ 18233 w 21600"/>
                <a:gd name="T15" fmla="*/ 9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8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32" name="AutoShape 48"/>
            <p:cNvSpPr>
              <a:spLocks noChangeArrowheads="1"/>
            </p:cNvSpPr>
            <p:nvPr/>
          </p:nvSpPr>
          <p:spPr bwMode="auto">
            <a:xfrm rot="16200000" flipH="1">
              <a:off x="2903" y="1035"/>
              <a:ext cx="340" cy="478"/>
            </a:xfrm>
            <a:custGeom>
              <a:avLst/>
              <a:gdLst>
                <a:gd name="T0" fmla="*/ 94 w 21600"/>
                <a:gd name="T1" fmla="*/ 0 h 21600"/>
                <a:gd name="T2" fmla="*/ 94 w 21600"/>
                <a:gd name="T3" fmla="*/ 209 h 21600"/>
                <a:gd name="T4" fmla="*/ 20 w 21600"/>
                <a:gd name="T5" fmla="*/ 371 h 21600"/>
                <a:gd name="T6" fmla="*/ 134 w 21600"/>
                <a:gd name="T7" fmla="*/ 10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2 w 21600"/>
                <a:gd name="T13" fmla="*/ 2892 h 21600"/>
                <a:gd name="T14" fmla="*/ 18233 w 21600"/>
                <a:gd name="T15" fmla="*/ 926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18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667000" y="2819400"/>
            <a:ext cx="1066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3444603">
            <a:off x="5451476" y="2671762"/>
            <a:ext cx="603250" cy="174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800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0" y="2743200"/>
            <a:ext cx="1524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Contracts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Molecule selection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Clinical Trials design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IRB/FDA approvals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Fellowship training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Scientific teams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38400" y="2319338"/>
            <a:ext cx="4191000" cy="461962"/>
          </a:xfrm>
          <a:prstGeom prst="rect">
            <a:avLst/>
          </a:prstGeom>
          <a:solidFill>
            <a:srgbClr val="FACE2E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Arial" pitchFamily="-123" charset="0"/>
              </a:rPr>
              <a:t>TRC Program Management </a:t>
            </a:r>
          </a:p>
        </p:txBody>
      </p:sp>
      <p:sp>
        <p:nvSpPr>
          <p:cNvPr id="58" name="Oval 57"/>
          <p:cNvSpPr/>
          <p:nvPr/>
        </p:nvSpPr>
        <p:spPr>
          <a:xfrm>
            <a:off x="3503613" y="4038600"/>
            <a:ext cx="1981200" cy="1371600"/>
          </a:xfrm>
          <a:prstGeom prst="ellipse">
            <a:avLst/>
          </a:prstGeom>
          <a:solidFill>
            <a:srgbClr val="1A0D4F"/>
          </a:solidFill>
          <a:ln>
            <a:solidFill>
              <a:srgbClr val="000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Laboratory of Human Investigation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152400" y="2286000"/>
            <a:ext cx="2233613" cy="1439863"/>
            <a:chOff x="267729" y="2318658"/>
            <a:chExt cx="2234514" cy="1440199"/>
          </a:xfrm>
        </p:grpSpPr>
        <p:sp>
          <p:nvSpPr>
            <p:cNvPr id="33828" name="Text Box 40"/>
            <p:cNvSpPr txBox="1">
              <a:spLocks noChangeArrowheads="1"/>
            </p:cNvSpPr>
            <p:nvPr/>
          </p:nvSpPr>
          <p:spPr bwMode="auto">
            <a:xfrm>
              <a:off x="267729" y="2318658"/>
              <a:ext cx="1753307" cy="14401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7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smtClean="0">
                  <a:solidFill>
                    <a:srgbClr val="000000"/>
                  </a:solidFill>
                  <a:latin typeface="Calibri" charset="0"/>
                </a:rPr>
                <a:t>Bd of Directors</a:t>
              </a:r>
            </a:p>
            <a:p>
              <a:pPr>
                <a:buFont typeface="Arial" charset="0"/>
                <a:buChar char="•"/>
              </a:pPr>
              <a:r>
                <a:rPr lang="en-US" sz="1400" smtClean="0">
                  <a:solidFill>
                    <a:srgbClr val="000000"/>
                  </a:solidFill>
                  <a:latin typeface="Calibri" charset="0"/>
                </a:rPr>
                <a:t>Res Adv Council</a:t>
              </a:r>
            </a:p>
            <a:p>
              <a:pPr>
                <a:buFont typeface="Arial" charset="0"/>
                <a:buChar char="•"/>
              </a:pPr>
              <a:r>
                <a:rPr lang="en-US" sz="1400" smtClean="0">
                  <a:solidFill>
                    <a:srgbClr val="000000"/>
                  </a:solidFill>
                  <a:latin typeface="Calibri" charset="0"/>
                </a:rPr>
                <a:t>Venture Capital</a:t>
              </a:r>
            </a:p>
            <a:p>
              <a:pPr>
                <a:buFont typeface="Arial" charset="0"/>
                <a:buChar char="•"/>
              </a:pPr>
              <a:r>
                <a:rPr lang="en-US" sz="1400" smtClean="0">
                  <a:solidFill>
                    <a:srgbClr val="000000"/>
                  </a:solidFill>
                  <a:latin typeface="Calibri" charset="0"/>
                </a:rPr>
                <a:t>Foundation head</a:t>
              </a:r>
            </a:p>
            <a:p>
              <a:pPr>
                <a:buFont typeface="Arial" charset="0"/>
                <a:buChar char="•"/>
              </a:pPr>
              <a:r>
                <a:rPr lang="en-US" sz="1400" smtClean="0">
                  <a:solidFill>
                    <a:srgbClr val="000000"/>
                  </a:solidFill>
                  <a:latin typeface="Calibri" charset="0"/>
                </a:rPr>
                <a:t>Hospital Admin</a:t>
              </a:r>
            </a:p>
            <a:p>
              <a:pPr>
                <a:buFont typeface="Arial" charset="0"/>
                <a:buChar char="•"/>
              </a:pPr>
              <a:r>
                <a:rPr lang="en-US" sz="1400" smtClean="0">
                  <a:solidFill>
                    <a:srgbClr val="000000"/>
                  </a:solidFill>
                  <a:latin typeface="Calibri" charset="0"/>
                </a:rPr>
                <a:t>Pharma</a:t>
              </a:r>
              <a:endParaRPr lang="en-US" sz="1200" smtClean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2044859" y="2471094"/>
              <a:ext cx="457384" cy="15243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6629400" y="2286000"/>
            <a:ext cx="2259013" cy="1150938"/>
            <a:chOff x="6427572" y="2318658"/>
            <a:chExt cx="1955459" cy="1152356"/>
          </a:xfrm>
        </p:grpSpPr>
        <p:sp>
          <p:nvSpPr>
            <p:cNvPr id="33825" name="Text Box 38"/>
            <p:cNvSpPr txBox="1">
              <a:spLocks noChangeArrowheads="1"/>
            </p:cNvSpPr>
            <p:nvPr/>
          </p:nvSpPr>
          <p:spPr bwMode="auto">
            <a:xfrm>
              <a:off x="6573597" y="3013251"/>
              <a:ext cx="945985" cy="45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mtClean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6909910" y="2318658"/>
              <a:ext cx="1473121" cy="10156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pitchFamily="-123" charset="0"/>
                </a:rPr>
                <a:t>Sci. </a:t>
              </a:r>
              <a:r>
                <a:rPr lang="en-US" sz="1800" dirty="0" err="1">
                  <a:solidFill>
                    <a:prstClr val="black"/>
                  </a:solidFill>
                  <a:latin typeface="Arial" pitchFamily="-123" charset="0"/>
                </a:rPr>
                <a:t>Ad.</a:t>
              </a:r>
              <a:r>
                <a:rPr lang="en-US" sz="1800" dirty="0">
                  <a:solidFill>
                    <a:prstClr val="black"/>
                  </a:solidFill>
                  <a:latin typeface="Arial" pitchFamily="-123" charset="0"/>
                </a:rPr>
                <a:t> Board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itchFamily="-123" charset="0"/>
                </a:rPr>
                <a:t>Clinicians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itchFamily="-123" charset="0"/>
                </a:rPr>
                <a:t>Scientists</a:t>
              </a:r>
            </a:p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itchFamily="-123" charset="0"/>
                </a:rPr>
                <a:t>Phys-Scientists</a:t>
              </a:r>
              <a:endParaRPr lang="en-US" sz="1200" dirty="0">
                <a:solidFill>
                  <a:prstClr val="black"/>
                </a:solidFill>
                <a:latin typeface="Arial" pitchFamily="-123" charset="0"/>
              </a:endParaRPr>
            </a:p>
          </p:txBody>
        </p:sp>
        <p:sp>
          <p:nvSpPr>
            <p:cNvPr id="62" name="Right Arrow 61"/>
            <p:cNvSpPr/>
            <p:nvPr/>
          </p:nvSpPr>
          <p:spPr>
            <a:xfrm flipH="1" flipV="1">
              <a:off x="6427572" y="2471246"/>
              <a:ext cx="457602" cy="15258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6629400" y="6029325"/>
            <a:ext cx="1838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Martinos Ctr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MGH Systems Biology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MGH Radiology Dept</a:t>
            </a:r>
          </a:p>
        </p:txBody>
      </p:sp>
      <p:sp>
        <p:nvSpPr>
          <p:cNvPr id="63" name="Hexagon 62"/>
          <p:cNvSpPr/>
          <p:nvPr/>
        </p:nvSpPr>
        <p:spPr>
          <a:xfrm>
            <a:off x="5486400" y="5562600"/>
            <a:ext cx="1484416" cy="685800"/>
          </a:xfrm>
          <a:prstGeom prst="hexagon">
            <a:avLst>
              <a:gd name="adj" fmla="val 34730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Imaging</a:t>
            </a:r>
          </a:p>
        </p:txBody>
      </p:sp>
      <p:cxnSp>
        <p:nvCxnSpPr>
          <p:cNvPr id="65" name="Straight Connector 64"/>
          <p:cNvCxnSpPr>
            <a:stCxn id="58" idx="5"/>
            <a:endCxn id="63" idx="2"/>
          </p:cNvCxnSpPr>
          <p:nvPr/>
        </p:nvCxnSpPr>
        <p:spPr>
          <a:xfrm>
            <a:off x="5194673" y="5209334"/>
            <a:ext cx="529905" cy="1039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4022725" y="6273800"/>
            <a:ext cx="1966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Broad Institute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Partners Genetics-LMM</a:t>
            </a:r>
          </a:p>
        </p:txBody>
      </p:sp>
      <p:sp>
        <p:nvSpPr>
          <p:cNvPr id="73" name="Hexagon 72"/>
          <p:cNvSpPr/>
          <p:nvPr/>
        </p:nvSpPr>
        <p:spPr>
          <a:xfrm>
            <a:off x="3911600" y="5715000"/>
            <a:ext cx="1143000" cy="609600"/>
          </a:xfrm>
          <a:prstGeom prst="hexag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black"/>
                </a:solidFill>
              </a:rPr>
              <a:t>Geno</a:t>
            </a:r>
            <a:r>
              <a:rPr lang="en-US" sz="1800" dirty="0">
                <a:solidFill>
                  <a:prstClr val="black"/>
                </a:solidFill>
              </a:rPr>
              <a:t>-typing</a:t>
            </a:r>
          </a:p>
        </p:txBody>
      </p:sp>
      <p:cxnSp>
        <p:nvCxnSpPr>
          <p:cNvPr id="81" name="Straight Connector 80"/>
          <p:cNvCxnSpPr>
            <a:stCxn id="58" idx="4"/>
          </p:cNvCxnSpPr>
          <p:nvPr/>
        </p:nvCxnSpPr>
        <p:spPr>
          <a:xfrm rot="16200000" flipH="1">
            <a:off x="4342607" y="5561806"/>
            <a:ext cx="3048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20"/>
          <p:cNvSpPr>
            <a:spLocks noChangeArrowheads="1"/>
          </p:cNvSpPr>
          <p:nvPr/>
        </p:nvSpPr>
        <p:spPr bwMode="auto">
          <a:xfrm flipH="1">
            <a:off x="6172200" y="4416425"/>
            <a:ext cx="1839913" cy="609600"/>
          </a:xfrm>
          <a:prstGeom prst="hexagon">
            <a:avLst>
              <a:gd name="adj" fmla="val 28631"/>
              <a:gd name="vf" fmla="val 115470"/>
            </a:avLst>
          </a:prstGeom>
          <a:solidFill>
            <a:srgbClr val="FFAB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Educational Programs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6858000" y="3773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HMS Trans Med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HMS undergrad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Community workforce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6896100" y="4960938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Partners house staff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Industry trainees</a:t>
            </a:r>
          </a:p>
          <a:p>
            <a:pPr>
              <a:buFont typeface="Arial" charset="0"/>
              <a:buChar char="•"/>
            </a:pPr>
            <a:r>
              <a:rPr lang="en-US" sz="1200" smtClean="0">
                <a:solidFill>
                  <a:srgbClr val="000000"/>
                </a:solidFill>
                <a:latin typeface="Calibri" charset="0"/>
              </a:rPr>
              <a:t>HBS and HLS</a:t>
            </a:r>
          </a:p>
        </p:txBody>
      </p:sp>
      <p:cxnSp>
        <p:nvCxnSpPr>
          <p:cNvPr id="88" name="Straight Connector 87"/>
          <p:cNvCxnSpPr>
            <a:stCxn id="58" idx="6"/>
            <a:endCxn id="23" idx="2"/>
          </p:cNvCxnSpPr>
          <p:nvPr/>
        </p:nvCxnSpPr>
        <p:spPr>
          <a:xfrm flipV="1">
            <a:off x="5484813" y="4721225"/>
            <a:ext cx="687387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762000" y="5443538"/>
            <a:ext cx="1676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Clin Res Program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HMS Catalyst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Pathology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CATCH program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Clinical Depts</a:t>
            </a:r>
          </a:p>
        </p:txBody>
      </p:sp>
      <p:sp>
        <p:nvSpPr>
          <p:cNvPr id="89" name="Hexagon 88"/>
          <p:cNvSpPr/>
          <p:nvPr/>
        </p:nvSpPr>
        <p:spPr>
          <a:xfrm>
            <a:off x="2209800" y="5562600"/>
            <a:ext cx="1143000" cy="609600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</a:rPr>
              <a:t>Pheno</a:t>
            </a:r>
            <a:r>
              <a:rPr lang="en-US" dirty="0">
                <a:solidFill>
                  <a:prstClr val="black"/>
                </a:solidFill>
              </a:rPr>
              <a:t>-typing</a:t>
            </a:r>
          </a:p>
        </p:txBody>
      </p:sp>
      <p:cxnSp>
        <p:nvCxnSpPr>
          <p:cNvPr id="91" name="Straight Connector 90"/>
          <p:cNvCxnSpPr>
            <a:stCxn id="58" idx="3"/>
            <a:endCxn id="89" idx="2"/>
          </p:cNvCxnSpPr>
          <p:nvPr/>
        </p:nvCxnSpPr>
        <p:spPr>
          <a:xfrm rot="5400000">
            <a:off x="3320257" y="5088731"/>
            <a:ext cx="354012" cy="59372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304800" y="4114800"/>
            <a:ext cx="1600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488" indent="-904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HMS Systems Biology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HST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MGH System Biology</a:t>
            </a:r>
          </a:p>
          <a:p>
            <a:pPr>
              <a:buFont typeface="Arial" charset="0"/>
              <a:buChar char="•"/>
            </a:pPr>
            <a:r>
              <a:rPr lang="en-US" sz="1400" smtClean="0">
                <a:solidFill>
                  <a:srgbClr val="000000"/>
                </a:solidFill>
                <a:latin typeface="Calibri" charset="0"/>
              </a:rPr>
              <a:t>MIT Engineering</a:t>
            </a:r>
          </a:p>
        </p:txBody>
      </p:sp>
      <p:sp>
        <p:nvSpPr>
          <p:cNvPr id="93" name="Hexagon 92"/>
          <p:cNvSpPr/>
          <p:nvPr/>
        </p:nvSpPr>
        <p:spPr>
          <a:xfrm>
            <a:off x="1676400" y="4264025"/>
            <a:ext cx="1447800" cy="914400"/>
          </a:xfrm>
          <a:prstGeom prst="hexagon">
            <a:avLst>
              <a:gd name="adj" fmla="val 20238"/>
              <a:gd name="vf" fmla="val 115470"/>
            </a:avLst>
          </a:prstGeom>
          <a:solidFill>
            <a:srgbClr val="99D9B3"/>
          </a:solidFill>
          <a:ln>
            <a:solidFill>
              <a:srgbClr val="224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Human systems modeling</a:t>
            </a:r>
          </a:p>
        </p:txBody>
      </p:sp>
      <p:cxnSp>
        <p:nvCxnSpPr>
          <p:cNvPr id="95" name="Straight Connector 94"/>
          <p:cNvCxnSpPr>
            <a:stCxn id="58" idx="2"/>
            <a:endCxn id="93" idx="2"/>
          </p:cNvCxnSpPr>
          <p:nvPr/>
        </p:nvCxnSpPr>
        <p:spPr>
          <a:xfrm rot="10800000">
            <a:off x="3124200" y="4721225"/>
            <a:ext cx="379413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0" name="Rectangle 4"/>
          <p:cNvSpPr>
            <a:spLocks noChangeArrowheads="1"/>
          </p:cNvSpPr>
          <p:nvPr/>
        </p:nvSpPr>
        <p:spPr bwMode="auto">
          <a:xfrm>
            <a:off x="-550223" y="1496291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Medicines, Devices, Diagnostics</a:t>
            </a:r>
          </a:p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Biotech/</a:t>
            </a:r>
            <a:r>
              <a:rPr lang="en-US" sz="18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Pharma</a:t>
            </a:r>
            <a:endParaRPr lang="en-US" sz="18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486400" y="1447800"/>
            <a:ext cx="3556000" cy="701675"/>
            <a:chOff x="152398" y="1420826"/>
            <a:chExt cx="3200402" cy="990600"/>
          </a:xfrm>
        </p:grpSpPr>
        <p:sp>
          <p:nvSpPr>
            <p:cNvPr id="33823" name="Oval 43"/>
            <p:cNvSpPr>
              <a:spLocks noChangeArrowheads="1"/>
            </p:cNvSpPr>
            <p:nvPr/>
          </p:nvSpPr>
          <p:spPr bwMode="auto">
            <a:xfrm>
              <a:off x="152398" y="1420826"/>
              <a:ext cx="3200402" cy="990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24" name="Text Box 42"/>
            <p:cNvSpPr txBox="1">
              <a:spLocks noChangeArrowheads="1"/>
            </p:cNvSpPr>
            <p:nvPr/>
          </p:nvSpPr>
          <p:spPr bwMode="auto">
            <a:xfrm>
              <a:off x="1646192" y="1445475"/>
              <a:ext cx="163276" cy="434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endParaRPr lang="en-US" sz="1400" smtClean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33822" name="Rectangle 8"/>
          <p:cNvSpPr>
            <a:spLocks noChangeArrowheads="1"/>
          </p:cNvSpPr>
          <p:nvPr/>
        </p:nvSpPr>
        <p:spPr bwMode="auto">
          <a:xfrm>
            <a:off x="5674426" y="1507176"/>
            <a:ext cx="31480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Medicines, Devices, Diagnostics</a:t>
            </a:r>
          </a:p>
          <a:p>
            <a:pPr algn="ctr" eaLnBrk="0" hangingPunct="0"/>
            <a:r>
              <a:rPr lang="en-US" sz="1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Academia/Foundations</a:t>
            </a:r>
          </a:p>
          <a:p>
            <a:pPr algn="ctr" eaLnBrk="0" hangingPunct="0"/>
            <a:endParaRPr lang="en-US" sz="1800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1" grpId="1"/>
      <p:bldP spid="55" grpId="0" animBg="1"/>
      <p:bldP spid="32" grpId="0"/>
      <p:bldP spid="32" grpId="1"/>
      <p:bldP spid="63" grpId="0" animBg="1"/>
      <p:bldP spid="31" grpId="0"/>
      <p:bldP spid="31" grpId="1"/>
      <p:bldP spid="73" grpId="0" animBg="1"/>
      <p:bldP spid="23" grpId="0" animBg="1"/>
      <p:bldP spid="33" grpId="0"/>
      <p:bldP spid="33" grpId="1"/>
      <p:bldP spid="35" grpId="0"/>
      <p:bldP spid="35" grpId="1"/>
      <p:bldP spid="34" grpId="0"/>
      <p:bldP spid="34" grpId="1"/>
      <p:bldP spid="89" grpId="0" animBg="1"/>
      <p:bldP spid="36" grpId="0"/>
      <p:bldP spid="36" grpId="1"/>
      <p:bldP spid="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2" y="381000"/>
            <a:ext cx="8763000" cy="609600"/>
          </a:xfrm>
        </p:spPr>
        <p:txBody>
          <a:bodyPr/>
          <a:lstStyle/>
          <a:p>
            <a:r>
              <a:rPr lang="en-US" dirty="0" smtClean="0"/>
              <a:t>Current plans for a renovated CRC/TRC on White 12</a:t>
            </a:r>
            <a:endParaRPr lang="en-US" dirty="0"/>
          </a:p>
        </p:txBody>
      </p:sp>
      <p:pic>
        <p:nvPicPr>
          <p:cNvPr id="5" name="Picture 4" descr="TRC:CRC new layout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1219200"/>
            <a:ext cx="85343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4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sz="3200" dirty="0" smtClean="0"/>
              <a:t>What we asked the Chiefs of Service to do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953000"/>
          </a:xfrm>
        </p:spPr>
        <p:txBody>
          <a:bodyPr/>
          <a:lstStyle/>
          <a:p>
            <a:r>
              <a:rPr lang="en-US" dirty="0" smtClean="0"/>
              <a:t>Help create a cadre of investigators who are recognized leaders in their fields and want </a:t>
            </a:r>
            <a:r>
              <a:rPr lang="en-US" smtClean="0"/>
              <a:t>to develop new </a:t>
            </a:r>
            <a:r>
              <a:rPr lang="en-US" dirty="0" smtClean="0"/>
              <a:t>Rx’s</a:t>
            </a:r>
          </a:p>
          <a:p>
            <a:pPr lvl="1"/>
            <a:r>
              <a:rPr lang="en-US" dirty="0" smtClean="0"/>
              <a:t>Identify individuals, particularly those who are early in their careers</a:t>
            </a:r>
          </a:p>
          <a:p>
            <a:pPr lvl="1"/>
            <a:r>
              <a:rPr lang="en-US" dirty="0" smtClean="0"/>
              <a:t>Help support them and the career path required for success</a:t>
            </a:r>
          </a:p>
          <a:p>
            <a:r>
              <a:rPr lang="en-US" dirty="0" smtClean="0"/>
              <a:t>Leverage contacts we have in the </a:t>
            </a:r>
            <a:r>
              <a:rPr lang="en-US" dirty="0" err="1" smtClean="0"/>
              <a:t>biopharma</a:t>
            </a:r>
            <a:r>
              <a:rPr lang="en-US" dirty="0" smtClean="0"/>
              <a:t> leadership community to build relationships with the MGH TRC</a:t>
            </a:r>
          </a:p>
          <a:p>
            <a:r>
              <a:rPr lang="en-US" dirty="0" smtClean="0"/>
              <a:t>Lend support for the necessary administrative reforms required at Partners/MGH to meet expectations for greater operational efficiency- contracts, CDA’s, IRB approval,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Contribute to the cultural revolution underway that encourages patient involvement in clinical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4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Mission of the Research Institute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3769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482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353117"/>
              </p:ext>
            </p:extLst>
          </p:nvPr>
        </p:nvGraphicFramePr>
        <p:xfrm>
          <a:off x="190005" y="1662547"/>
          <a:ext cx="3315854" cy="31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1112" y="201880"/>
            <a:ext cx="8081059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Research Institute will guide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26971" y="866898"/>
            <a:ext cx="521326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Supporting the ongoing efforts of ECOR to guide MGH research policy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Your voice – ECOR elected representatives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Creating a Division of Clinical Research to unify all hospital programs that serve the clinical research community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Maurizio </a:t>
            </a:r>
            <a:r>
              <a:rPr lang="en-US" sz="2000" dirty="0" err="1" smtClean="0">
                <a:solidFill>
                  <a:srgbClr val="0070C0"/>
                </a:solidFill>
              </a:rPr>
              <a:t>Fava</a:t>
            </a:r>
            <a:r>
              <a:rPr lang="en-US" sz="2000" dirty="0" smtClean="0">
                <a:solidFill>
                  <a:srgbClr val="0070C0"/>
                </a:solidFill>
              </a:rPr>
              <a:t>, Director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Creating the Translational Research Center which will enable our investigators to turn their discoveries into products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Mason Freeman, Director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Catalyzing large-scale collaborations and disease-based research programs across MGH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1288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5802250"/>
              </p:ext>
            </p:extLst>
          </p:nvPr>
        </p:nvGraphicFramePr>
        <p:xfrm>
          <a:off x="213755" y="1686296"/>
          <a:ext cx="3863439" cy="355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73132" y="262784"/>
            <a:ext cx="8538359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Research Institute will support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54483" y="1021278"/>
            <a:ext cx="496388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Directing a Continuous Research Operations Improvement program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Harry </a:t>
            </a:r>
            <a:r>
              <a:rPr lang="en-US" sz="2000" dirty="0" err="1" smtClean="0">
                <a:solidFill>
                  <a:srgbClr val="0070C0"/>
                </a:solidFill>
              </a:rPr>
              <a:t>Orf</a:t>
            </a:r>
            <a:r>
              <a:rPr lang="en-US" sz="2000" dirty="0" smtClean="0">
                <a:solidFill>
                  <a:srgbClr val="0070C0"/>
                </a:solidFill>
              </a:rPr>
              <a:t>, Sr. VP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Enabling more formal and thoughtful planning of shared resources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Research space, cores, internal funding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Bringing departments that support research into the research management reporting chain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Materials management, IT, EH&amp;S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Supporting the </a:t>
            </a:r>
            <a:r>
              <a:rPr lang="en-US" sz="2000" dirty="0" err="1" smtClean="0"/>
              <a:t>Biobank</a:t>
            </a:r>
            <a:r>
              <a:rPr lang="en-US" sz="2000" dirty="0" smtClean="0"/>
              <a:t>, which will provide a tremendous resource for our investigators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Jordan </a:t>
            </a:r>
            <a:r>
              <a:rPr lang="en-US" sz="2000" dirty="0" err="1" smtClean="0">
                <a:solidFill>
                  <a:srgbClr val="0070C0"/>
                </a:solidFill>
              </a:rPr>
              <a:t>Smoller</a:t>
            </a:r>
            <a:r>
              <a:rPr lang="en-US" sz="2000" dirty="0" smtClean="0">
                <a:solidFill>
                  <a:srgbClr val="0070C0"/>
                </a:solidFill>
              </a:rPr>
              <a:t>, co-Director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0980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1161952"/>
              </p:ext>
            </p:extLst>
          </p:nvPr>
        </p:nvGraphicFramePr>
        <p:xfrm>
          <a:off x="0" y="1805049"/>
          <a:ext cx="4110512" cy="339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8758" y="250909"/>
            <a:ext cx="8645237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The Research Institute will promote </a:t>
            </a:r>
            <a:r>
              <a:rPr lang="en-US" sz="2800" i="1" dirty="0" smtClean="0"/>
              <a:t>your</a:t>
            </a:r>
            <a:r>
              <a:rPr lang="en-US" sz="2800" dirty="0" smtClean="0"/>
              <a:t> science by: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23855" y="1710046"/>
            <a:ext cx="514201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Focusing on marketing and “branding” MGH research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United by Research.  Driven by Hope.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Fostering more productive engagements with external partners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Funding agencies, industry, donors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Engaging our patients so they can participate in research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</a:rPr>
              <a:t>Clinical trials, </a:t>
            </a:r>
            <a:r>
              <a:rPr lang="en-US" sz="2000" dirty="0" err="1" smtClean="0">
                <a:solidFill>
                  <a:srgbClr val="0070C0"/>
                </a:solidFill>
              </a:rPr>
              <a:t>Biobank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37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42765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MGH Total Research 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</a:rPr>
              <a:t>Revenue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8182497"/>
              </p:ext>
            </p:extLst>
          </p:nvPr>
        </p:nvGraphicFramePr>
        <p:xfrm>
          <a:off x="381000" y="1659731"/>
          <a:ext cx="8458200" cy="4766950"/>
        </p:xfrm>
        <a:graphic>
          <a:graphicData uri="http://schemas.openxmlformats.org/presentationml/2006/ole">
            <p:oleObj spid="_x0000_s1029" name="Chart" r:id="rId4" imgW="7524784" imgH="4143254" progId="Excel.Sheet.8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903167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dirty="0">
                <a:solidFill>
                  <a:prstClr val="black"/>
                </a:solidFill>
                <a:cs typeface="Arial" charset="0"/>
              </a:rPr>
              <a:t>MGH total (Direct + Indirect) research revenue has grown 208% </a:t>
            </a:r>
            <a:br>
              <a:rPr lang="en-US" sz="2400" i="1" dirty="0">
                <a:solidFill>
                  <a:prstClr val="black"/>
                </a:solidFill>
                <a:cs typeface="Arial" charset="0"/>
              </a:rPr>
            </a:br>
            <a:r>
              <a:rPr lang="en-US" sz="2400" i="1" dirty="0" smtClean="0">
                <a:solidFill>
                  <a:prstClr val="black"/>
                </a:solidFill>
                <a:cs typeface="Arial" charset="0"/>
              </a:rPr>
              <a:t>since </a:t>
            </a:r>
            <a:r>
              <a:rPr lang="en-US" sz="2400" i="1" dirty="0">
                <a:solidFill>
                  <a:prstClr val="black"/>
                </a:solidFill>
                <a:cs typeface="Arial" charset="0"/>
              </a:rPr>
              <a:t>FY99 to $760M in FY14.</a:t>
            </a:r>
          </a:p>
        </p:txBody>
      </p:sp>
    </p:spTree>
    <p:extLst>
      <p:ext uri="{BB962C8B-B14F-4D97-AF65-F5344CB8AC3E}">
        <p14:creationId xmlns:p14="http://schemas.microsoft.com/office/powerpoint/2010/main" xmlns="" val="419343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MGH Research </a:t>
            </a:r>
            <a:r>
              <a:rPr lang="en-US" sz="3600" b="1" dirty="0" smtClean="0">
                <a:solidFill>
                  <a:prstClr val="black"/>
                </a:solidFill>
              </a:rPr>
              <a:t>by Sponsor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 FY14 Direct and Indirect Revenues $760M 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endParaRPr lang="en-US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6784036"/>
              </p:ext>
            </p:extLst>
          </p:nvPr>
        </p:nvGraphicFramePr>
        <p:xfrm>
          <a:off x="552450" y="1600200"/>
          <a:ext cx="7353300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9573822"/>
              </p:ext>
            </p:extLst>
          </p:nvPr>
        </p:nvGraphicFramePr>
        <p:xfrm>
          <a:off x="-76200" y="1104900"/>
          <a:ext cx="8699365" cy="5512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488289" y="4267200"/>
            <a:ext cx="303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/>
              <a:t>down 2% from FY13</a:t>
            </a:r>
          </a:p>
          <a:p>
            <a:r>
              <a:rPr lang="en-US" sz="2400" b="1" i="1" dirty="0" smtClean="0"/>
              <a:t>down 5% since FY12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272516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4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6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ansplant_r1b">
  <a:themeElements>
    <a:clrScheme name="2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2_Transplant_r1b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8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9_RI-Powerpoint-Template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ransplant_r1b">
  <a:themeElements>
    <a:clrScheme name="2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2_Transplant_r1b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28603</TotalTime>
  <Words>1867</Words>
  <Application>Microsoft Office PowerPoint</Application>
  <PresentationFormat>On-screen Show (4:3)</PresentationFormat>
  <Paragraphs>389</Paragraphs>
  <Slides>33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7" baseType="lpstr">
      <vt:lpstr>Custom Design</vt:lpstr>
      <vt:lpstr>2_Transplant_r1b</vt:lpstr>
      <vt:lpstr>3_Transplant_r1b</vt:lpstr>
      <vt:lpstr>1_Custom Design</vt:lpstr>
      <vt:lpstr>2_Custom Design</vt:lpstr>
      <vt:lpstr>3_Custom Design</vt:lpstr>
      <vt:lpstr>4_Custom Design</vt:lpstr>
      <vt:lpstr>Office Theme</vt:lpstr>
      <vt:lpstr>1_Office Theme</vt:lpstr>
      <vt:lpstr>2_Office Theme</vt:lpstr>
      <vt:lpstr>3_Office Theme</vt:lpstr>
      <vt:lpstr>4_Office Theme</vt:lpstr>
      <vt:lpstr>RI-Powerpoint-Template V4</vt:lpstr>
      <vt:lpstr>1_RI-Powerpoint-Template V4</vt:lpstr>
      <vt:lpstr>2_RI-Powerpoint-Template V4</vt:lpstr>
      <vt:lpstr>3_RI-Powerpoint-Template V4</vt:lpstr>
      <vt:lpstr>4_RI-Powerpoint-Template V4</vt:lpstr>
      <vt:lpstr>5_RI-Powerpoint-Template V4</vt:lpstr>
      <vt:lpstr>6_RI-Powerpoint-Template V4</vt:lpstr>
      <vt:lpstr>7_RI-Powerpoint-Template V4</vt:lpstr>
      <vt:lpstr>8_RI-Powerpoint-Template V4</vt:lpstr>
      <vt:lpstr>9_RI-Powerpoint-Template V4</vt:lpstr>
      <vt:lpstr>5_Custom Design</vt:lpstr>
      <vt:lpstr>Chart</vt:lpstr>
      <vt:lpstr>Slide 0</vt:lpstr>
      <vt:lpstr>Challenges</vt:lpstr>
      <vt:lpstr>Goals of the Strategic Plan</vt:lpstr>
      <vt:lpstr>The Mission of the Research Institute</vt:lpstr>
      <vt:lpstr>Slide 4</vt:lpstr>
      <vt:lpstr>Slide 5</vt:lpstr>
      <vt:lpstr>Slide 6</vt:lpstr>
      <vt:lpstr>MGH Total Research Revenue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MGH Translational Research Center:  What is  it and how might it contribute to new therapeutics development worldwide ?</vt:lpstr>
      <vt:lpstr>Massachusetts in the BioPharma ecosystem</vt:lpstr>
      <vt:lpstr>Why did MGH focus on Translational Research ?</vt:lpstr>
      <vt:lpstr>MGH Translational Research Center</vt:lpstr>
      <vt:lpstr>Current plans for a renovated CRC/TRC on White 12</vt:lpstr>
      <vt:lpstr>What we asked the Chiefs of Service to do</vt:lpstr>
    </vt:vector>
  </TitlesOfParts>
  <Company>Partners HealthCare System,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</dc:title>
  <dc:creator>Darcy Carr</dc:creator>
  <cp:lastModifiedBy>Partners Information Systems</cp:lastModifiedBy>
  <cp:revision>2056</cp:revision>
  <cp:lastPrinted>2014-04-01T17:16:54Z</cp:lastPrinted>
  <dcterms:created xsi:type="dcterms:W3CDTF">2011-12-19T20:10:25Z</dcterms:created>
  <dcterms:modified xsi:type="dcterms:W3CDTF">2015-05-04T14:27:40Z</dcterms:modified>
</cp:coreProperties>
</file>