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62"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5" d="100"/>
          <a:sy n="135" d="100"/>
        </p:scale>
        <p:origin x="-120" y="-3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1F7D6-593E-4037-B647-D480E9D82736}" type="datetimeFigureOut">
              <a:rPr lang="en-US" smtClean="0"/>
              <a:t>1/30/15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52CA90-E225-4F9C-A6B8-4AA804E5DC9D}" type="slidenum">
              <a:rPr lang="en-US" smtClean="0"/>
              <a:t>‹#›</a:t>
            </a:fld>
            <a:endParaRPr lang="en-US"/>
          </a:p>
        </p:txBody>
      </p:sp>
    </p:spTree>
    <p:extLst>
      <p:ext uri="{BB962C8B-B14F-4D97-AF65-F5344CB8AC3E}">
        <p14:creationId xmlns:p14="http://schemas.microsoft.com/office/powerpoint/2010/main" val="4203880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important thing I want you take away from today’s presentation is the fact that </a:t>
            </a:r>
            <a:r>
              <a:rPr lang="en-US" baseline="0" dirty="0" smtClean="0"/>
              <a:t>we have an </a:t>
            </a:r>
            <a:r>
              <a:rPr lang="en-US" dirty="0" smtClean="0"/>
              <a:t>ECOR website.</a:t>
            </a:r>
            <a:r>
              <a:rPr lang="en-US" baseline="0" dirty="0" smtClean="0"/>
              <a:t>  On the website we have an entire section dedicated</a:t>
            </a:r>
            <a:r>
              <a:rPr lang="en-US" dirty="0" smtClean="0"/>
              <a:t> to the Awards and Grants program.  </a:t>
            </a:r>
          </a:p>
          <a:p>
            <a:endParaRPr lang="en-US" dirty="0"/>
          </a:p>
        </p:txBody>
      </p:sp>
      <p:sp>
        <p:nvSpPr>
          <p:cNvPr id="4" name="Slide Number Placeholder 3"/>
          <p:cNvSpPr>
            <a:spLocks noGrp="1"/>
          </p:cNvSpPr>
          <p:nvPr>
            <p:ph type="sldNum" sz="quarter" idx="10"/>
          </p:nvPr>
        </p:nvSpPr>
        <p:spPr/>
        <p:txBody>
          <a:bodyPr/>
          <a:lstStyle/>
          <a:p>
            <a:fld id="{48F664E0-59C1-4F0A-B9E9-882AF96AF8A5}" type="slidenum">
              <a:rPr lang="en-US" smtClean="0"/>
              <a:pPr/>
              <a:t>5</a:t>
            </a:fld>
            <a:endParaRPr lang="en-US"/>
          </a:p>
        </p:txBody>
      </p:sp>
    </p:spTree>
    <p:extLst>
      <p:ext uri="{BB962C8B-B14F-4D97-AF65-F5344CB8AC3E}">
        <p14:creationId xmlns:p14="http://schemas.microsoft.com/office/powerpoint/2010/main" val="2217616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7F1007B-F33C-4E01-805A-0AB51D820520}" type="datetimeFigureOut">
              <a:rPr lang="en-US" smtClean="0">
                <a:solidFill>
                  <a:srgbClr val="DBF5F9">
                    <a:shade val="90000"/>
                  </a:srgbClr>
                </a:solidFill>
              </a:rPr>
              <a:pPr/>
              <a:t>1/30/15</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52F826B6-5B79-4163-BD47-70A2FE5427C8}"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422831640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F1007B-F33C-4E01-805A-0AB51D820520}" type="datetimeFigureOut">
              <a:rPr lang="en-US" smtClean="0">
                <a:solidFill>
                  <a:srgbClr val="04617B">
                    <a:shade val="90000"/>
                  </a:srgbClr>
                </a:solidFill>
              </a:rPr>
              <a:pPr/>
              <a:t>1/30/15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52F826B6-5B79-4163-BD47-70A2FE5427C8}"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5315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F1007B-F33C-4E01-805A-0AB51D820520}" type="datetimeFigureOut">
              <a:rPr lang="en-US" smtClean="0">
                <a:solidFill>
                  <a:srgbClr val="04617B">
                    <a:shade val="90000"/>
                  </a:srgbClr>
                </a:solidFill>
              </a:rPr>
              <a:pPr/>
              <a:t>1/30/15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52F826B6-5B79-4163-BD47-70A2FE5427C8}"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995835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F1007B-F33C-4E01-805A-0AB51D820520}" type="datetimeFigureOut">
              <a:rPr lang="en-US" smtClean="0">
                <a:solidFill>
                  <a:srgbClr val="04617B">
                    <a:shade val="90000"/>
                  </a:srgbClr>
                </a:solidFill>
              </a:rPr>
              <a:pPr/>
              <a:t>1/30/15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52F826B6-5B79-4163-BD47-70A2FE5427C8}"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741387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F1007B-F33C-4E01-805A-0AB51D820520}" type="datetimeFigureOut">
              <a:rPr lang="en-US" smtClean="0">
                <a:solidFill>
                  <a:srgbClr val="DBF5F9">
                    <a:shade val="90000"/>
                  </a:srgbClr>
                </a:solidFill>
              </a:rPr>
              <a:pPr/>
              <a:t>1/30/15</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52F826B6-5B79-4163-BD47-70A2FE5427C8}"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17956780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F1007B-F33C-4E01-805A-0AB51D820520}" type="datetimeFigureOut">
              <a:rPr lang="en-US" smtClean="0">
                <a:solidFill>
                  <a:srgbClr val="04617B">
                    <a:shade val="90000"/>
                  </a:srgbClr>
                </a:solidFill>
              </a:rPr>
              <a:pPr/>
              <a:t>1/30/15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52F826B6-5B79-4163-BD47-70A2FE5427C8}"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134542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7F1007B-F33C-4E01-805A-0AB51D820520}" type="datetimeFigureOut">
              <a:rPr lang="en-US" smtClean="0">
                <a:solidFill>
                  <a:srgbClr val="04617B">
                    <a:shade val="90000"/>
                  </a:srgbClr>
                </a:solidFill>
              </a:rPr>
              <a:pPr/>
              <a:t>1/30/15</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52F826B6-5B79-4163-BD47-70A2FE5427C8}"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886607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F1007B-F33C-4E01-805A-0AB51D820520}" type="datetimeFigureOut">
              <a:rPr lang="en-US" smtClean="0">
                <a:solidFill>
                  <a:srgbClr val="04617B">
                    <a:shade val="90000"/>
                  </a:srgbClr>
                </a:solidFill>
              </a:rPr>
              <a:pPr/>
              <a:t>1/30/15</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52F826B6-5B79-4163-BD47-70A2FE5427C8}"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236618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F1007B-F33C-4E01-805A-0AB51D820520}" type="datetimeFigureOut">
              <a:rPr lang="en-US" smtClean="0">
                <a:solidFill>
                  <a:srgbClr val="04617B">
                    <a:shade val="90000"/>
                  </a:srgbClr>
                </a:solidFill>
              </a:rPr>
              <a:pPr/>
              <a:t>1/30/15</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52F826B6-5B79-4163-BD47-70A2FE5427C8}"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415926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F1007B-F33C-4E01-805A-0AB51D820520}" type="datetimeFigureOut">
              <a:rPr lang="en-US" smtClean="0">
                <a:solidFill>
                  <a:srgbClr val="04617B">
                    <a:shade val="90000"/>
                  </a:srgbClr>
                </a:solidFill>
              </a:rPr>
              <a:pPr/>
              <a:t>1/30/15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52F826B6-5B79-4163-BD47-70A2FE5427C8}"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022393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F1007B-F33C-4E01-805A-0AB51D820520}" type="datetimeFigureOut">
              <a:rPr lang="en-US" smtClean="0">
                <a:solidFill>
                  <a:srgbClr val="04617B">
                    <a:shade val="90000"/>
                  </a:srgbClr>
                </a:solidFill>
              </a:rPr>
              <a:pPr/>
              <a:t>1/30/15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52F826B6-5B79-4163-BD47-70A2FE5427C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5678272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F1007B-F33C-4E01-805A-0AB51D820520}" type="datetimeFigureOut">
              <a:rPr lang="en-US" smtClean="0">
                <a:solidFill>
                  <a:srgbClr val="04617B">
                    <a:shade val="90000"/>
                  </a:srgbClr>
                </a:solidFill>
              </a:rPr>
              <a:pPr/>
              <a:t>1/30/15</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F826B6-5B79-4163-BD47-70A2FE5427C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5454720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cor.mgh.harvard.edu/GrantManager/Default.aspx?grantId=7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cor.mgh.harvard.edu/GrantManager/Default.aspx?grantId=7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cor.mgh.harvard.edu/GrantManager/Default.aspx?grantId=65"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cor.mgh.harvard.edu/" TargetMode="Externa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7851648" cy="1828800"/>
          </a:xfrm>
        </p:spPr>
        <p:txBody>
          <a:bodyPr>
            <a:noAutofit/>
          </a:bodyPr>
          <a:lstStyle/>
          <a:p>
            <a:pPr algn="ctr"/>
            <a:r>
              <a:rPr lang="en-US" sz="7200" dirty="0" smtClean="0"/>
              <a:t>Research Council</a:t>
            </a:r>
            <a:r>
              <a:rPr lang="en-US" sz="7200" dirty="0"/>
              <a:t/>
            </a:r>
            <a:br>
              <a:rPr lang="en-US" sz="7200" dirty="0"/>
            </a:br>
            <a:r>
              <a:rPr lang="en-US" sz="7200" dirty="0" smtClean="0"/>
              <a:t>February 2, 2015</a:t>
            </a:r>
            <a:endParaRPr lang="en-US" sz="7200" dirty="0"/>
          </a:p>
        </p:txBody>
      </p:sp>
      <p:sp>
        <p:nvSpPr>
          <p:cNvPr id="3" name="Subtitle 2"/>
          <p:cNvSpPr>
            <a:spLocks noGrp="1"/>
          </p:cNvSpPr>
          <p:nvPr>
            <p:ph type="subTitle" idx="1"/>
          </p:nvPr>
        </p:nvSpPr>
        <p:spPr>
          <a:xfrm>
            <a:off x="533400" y="3352800"/>
            <a:ext cx="8153400" cy="3124200"/>
          </a:xfrm>
        </p:spPr>
        <p:txBody>
          <a:bodyPr>
            <a:normAutofit/>
          </a:bodyPr>
          <a:lstStyle/>
          <a:p>
            <a:pPr marL="457200" indent="-457200" algn="l">
              <a:buFont typeface="Arial" pitchFamily="34" charset="0"/>
              <a:buChar char="•"/>
            </a:pPr>
            <a:r>
              <a:rPr lang="en-US" sz="3600" b="1" dirty="0">
                <a:solidFill>
                  <a:schemeClr val="tx1">
                    <a:lumMod val="85000"/>
                  </a:schemeClr>
                </a:solidFill>
                <a:latin typeface="Times New Roman" pitchFamily="18" charset="0"/>
              </a:rPr>
              <a:t>Please open all wrapped or sealed items in your lunch before the presentations </a:t>
            </a:r>
            <a:r>
              <a:rPr lang="en-US" sz="3600" b="1" dirty="0" smtClean="0">
                <a:solidFill>
                  <a:schemeClr val="tx1">
                    <a:lumMod val="85000"/>
                  </a:schemeClr>
                </a:solidFill>
                <a:latin typeface="Times New Roman" pitchFamily="18" charset="0"/>
              </a:rPr>
              <a:t>begin. </a:t>
            </a:r>
          </a:p>
          <a:p>
            <a:pPr marL="457200" indent="-457200" algn="l">
              <a:buFont typeface="Arial" pitchFamily="34" charset="0"/>
              <a:buChar char="•"/>
            </a:pPr>
            <a:r>
              <a:rPr lang="en-US" sz="3600" b="1" dirty="0" smtClean="0">
                <a:solidFill>
                  <a:schemeClr val="tx1">
                    <a:lumMod val="85000"/>
                  </a:schemeClr>
                </a:solidFill>
                <a:latin typeface="Times New Roman" pitchFamily="18" charset="0"/>
              </a:rPr>
              <a:t>Please </a:t>
            </a:r>
            <a:r>
              <a:rPr lang="en-US" sz="3600" b="1" dirty="0">
                <a:solidFill>
                  <a:schemeClr val="tx1">
                    <a:lumMod val="85000"/>
                  </a:schemeClr>
                </a:solidFill>
                <a:latin typeface="Times New Roman" pitchFamily="18" charset="0"/>
              </a:rPr>
              <a:t>silence your cell phones &amp; pagers. </a:t>
            </a:r>
            <a:r>
              <a:rPr lang="en-US" sz="3600" b="1" dirty="0" smtClean="0">
                <a:solidFill>
                  <a:schemeClr val="tx1">
                    <a:lumMod val="85000"/>
                  </a:schemeClr>
                </a:solidFill>
                <a:latin typeface="Times New Roman" pitchFamily="18" charset="0"/>
              </a:rPr>
              <a:t>Thank </a:t>
            </a:r>
            <a:r>
              <a:rPr lang="en-US" sz="3600" b="1" dirty="0">
                <a:solidFill>
                  <a:schemeClr val="tx1">
                    <a:lumMod val="85000"/>
                  </a:schemeClr>
                </a:solidFill>
                <a:latin typeface="Times New Roman" pitchFamily="18" charset="0"/>
              </a:rPr>
              <a:t>you!</a:t>
            </a:r>
          </a:p>
          <a:p>
            <a:endParaRPr lang="en-US" dirty="0"/>
          </a:p>
        </p:txBody>
      </p:sp>
    </p:spTree>
    <p:extLst>
      <p:ext uri="{BB962C8B-B14F-4D97-AF65-F5344CB8AC3E}">
        <p14:creationId xmlns:p14="http://schemas.microsoft.com/office/powerpoint/2010/main" val="32171001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676400"/>
          </a:xfrm>
        </p:spPr>
        <p:txBody>
          <a:bodyPr>
            <a:normAutofit fontScale="90000"/>
          </a:bodyPr>
          <a:lstStyle/>
          <a:p>
            <a:pPr algn="ctr"/>
            <a:r>
              <a:rPr lang="en-US" sz="3600" b="1" dirty="0" smtClean="0"/>
              <a:t/>
            </a:r>
            <a:br>
              <a:rPr lang="en-US" sz="3600" b="1" dirty="0" smtClean="0"/>
            </a:br>
            <a:r>
              <a:rPr lang="en-US" sz="4000" b="1" dirty="0" smtClean="0"/>
              <a:t>Claflin </a:t>
            </a:r>
            <a:r>
              <a:rPr lang="en-US" sz="4000" b="1" dirty="0"/>
              <a:t>Distinguished Scholar Awards </a:t>
            </a:r>
            <a:r>
              <a:rPr lang="en-US" sz="4000" b="1" dirty="0" smtClean="0"/>
              <a:t>2015 </a:t>
            </a:r>
            <a:br>
              <a:rPr lang="en-US" sz="4000" b="1" dirty="0" smtClean="0"/>
            </a:br>
            <a:r>
              <a:rPr lang="en-US" sz="4000" b="1" dirty="0" smtClean="0"/>
              <a:t>Two-Year </a:t>
            </a:r>
            <a:r>
              <a:rPr lang="en-US" sz="4000" b="1" dirty="0"/>
              <a:t>Awards </a:t>
            </a:r>
            <a:endParaRPr lang="en-US" sz="3600" b="1" dirty="0"/>
          </a:p>
        </p:txBody>
      </p:sp>
      <p:sp>
        <p:nvSpPr>
          <p:cNvPr id="3" name="Content Placeholder 2"/>
          <p:cNvSpPr>
            <a:spLocks noGrp="1"/>
          </p:cNvSpPr>
          <p:nvPr>
            <p:ph idx="1"/>
          </p:nvPr>
        </p:nvSpPr>
        <p:spPr>
          <a:xfrm>
            <a:off x="152400" y="1905000"/>
            <a:ext cx="8686800" cy="4724400"/>
          </a:xfrm>
        </p:spPr>
        <p:txBody>
          <a:bodyPr>
            <a:normAutofit/>
          </a:bodyPr>
          <a:lstStyle/>
          <a:p>
            <a:pPr marL="114300" indent="0" algn="ctr">
              <a:buNone/>
            </a:pPr>
            <a:endParaRPr lang="en-US" sz="3200" b="1" dirty="0" smtClean="0">
              <a:latin typeface="+mj-lt"/>
            </a:endParaRPr>
          </a:p>
          <a:p>
            <a:pPr marL="114300" indent="0" algn="ctr">
              <a:buNone/>
            </a:pPr>
            <a:r>
              <a:rPr lang="en-US" sz="3200" b="1" dirty="0" smtClean="0">
                <a:latin typeface="+mj-lt"/>
              </a:rPr>
              <a:t>Deadline: Tuesday, March 3, 2015 – 5:00 PM</a:t>
            </a:r>
            <a:endParaRPr lang="en-US" sz="2800" dirty="0" smtClean="0">
              <a:latin typeface="+mj-lt"/>
            </a:endParaRPr>
          </a:p>
          <a:p>
            <a:pPr marL="114300" indent="0" algn="ctr">
              <a:buNone/>
            </a:pPr>
            <a:r>
              <a:rPr lang="en-US" sz="2800" dirty="0" smtClean="0">
                <a:latin typeface="+mj-lt"/>
              </a:rPr>
              <a:t>Open to MGH Junior Faculty Women pursuing either basic or clinical research that are within 10 years of first full-time faculty appointment</a:t>
            </a:r>
          </a:p>
          <a:p>
            <a:pPr marL="114300" indent="0" algn="ctr">
              <a:buNone/>
            </a:pPr>
            <a:endParaRPr lang="en-US" sz="1200" b="1" spc="-100" dirty="0" smtClean="0">
              <a:solidFill>
                <a:schemeClr val="tx2"/>
              </a:solidFill>
              <a:latin typeface="+mj-lt"/>
              <a:ea typeface="+mj-ea"/>
              <a:cs typeface="+mj-cs"/>
            </a:endParaRPr>
          </a:p>
          <a:p>
            <a:pPr marL="114300" indent="0" algn="ctr">
              <a:buNone/>
            </a:pPr>
            <a:endParaRPr lang="en-US" sz="1000" b="1" dirty="0" smtClean="0">
              <a:latin typeface="+mj-lt"/>
            </a:endParaRPr>
          </a:p>
          <a:p>
            <a:pPr marL="114300" indent="0" algn="ctr">
              <a:buNone/>
            </a:pPr>
            <a:r>
              <a:rPr lang="en-US" sz="2800" b="1" dirty="0" smtClean="0">
                <a:latin typeface="+mj-lt"/>
              </a:rPr>
              <a:t>Applications </a:t>
            </a:r>
            <a:r>
              <a:rPr lang="en-US" sz="2800" b="1" dirty="0">
                <a:latin typeface="+mj-lt"/>
              </a:rPr>
              <a:t>now </a:t>
            </a:r>
            <a:r>
              <a:rPr lang="en-US" sz="2800" b="1" dirty="0" smtClean="0">
                <a:latin typeface="+mj-lt"/>
              </a:rPr>
              <a:t>being </a:t>
            </a:r>
            <a:r>
              <a:rPr lang="en-US" sz="2800" b="1" dirty="0">
                <a:latin typeface="+mj-lt"/>
              </a:rPr>
              <a:t>accepted online:</a:t>
            </a:r>
          </a:p>
          <a:p>
            <a:pPr marL="114300" indent="0" algn="ctr">
              <a:buNone/>
            </a:pPr>
            <a:r>
              <a:rPr lang="en-US" sz="2000" b="1" dirty="0">
                <a:latin typeface="+mj-lt"/>
                <a:hlinkClick r:id="rId2"/>
              </a:rPr>
              <a:t>https://</a:t>
            </a:r>
            <a:r>
              <a:rPr lang="en-US" sz="2000" b="1" dirty="0" smtClean="0">
                <a:latin typeface="+mj-lt"/>
                <a:hlinkClick r:id="rId2"/>
              </a:rPr>
              <a:t>ecor.mgh.harvard.edu/GrantManager/Default.aspx?grantId=72</a:t>
            </a:r>
            <a:r>
              <a:rPr lang="en-US" sz="2000" b="1" dirty="0" smtClean="0">
                <a:latin typeface="+mj-lt"/>
              </a:rPr>
              <a:t> </a:t>
            </a:r>
            <a:endParaRPr lang="en-US" dirty="0">
              <a:latin typeface="+mj-lt"/>
            </a:endParaRPr>
          </a:p>
        </p:txBody>
      </p:sp>
    </p:spTree>
    <p:extLst>
      <p:ext uri="{BB962C8B-B14F-4D97-AF65-F5344CB8AC3E}">
        <p14:creationId xmlns:p14="http://schemas.microsoft.com/office/powerpoint/2010/main" val="40166127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34400" cy="1219200"/>
          </a:xfrm>
        </p:spPr>
        <p:txBody>
          <a:bodyPr>
            <a:normAutofit fontScale="90000"/>
          </a:bodyPr>
          <a:lstStyle/>
          <a:p>
            <a:pPr algn="ctr"/>
            <a:r>
              <a:rPr lang="en-US" sz="3200" b="1" dirty="0" smtClean="0"/>
              <a:t/>
            </a:r>
            <a:br>
              <a:rPr lang="en-US" sz="3200" b="1" dirty="0" smtClean="0"/>
            </a:br>
            <a:r>
              <a:rPr lang="en-US" sz="4000" b="1" dirty="0" smtClean="0"/>
              <a:t>MGH </a:t>
            </a:r>
            <a:r>
              <a:rPr lang="en-US" sz="4000" b="1" dirty="0"/>
              <a:t>Physician and/or Scientist </a:t>
            </a:r>
            <a:r>
              <a:rPr lang="en-US" sz="4000" b="1" dirty="0" smtClean="0"/>
              <a:t/>
            </a:r>
            <a:br>
              <a:rPr lang="en-US" sz="4000" b="1" dirty="0" smtClean="0"/>
            </a:br>
            <a:r>
              <a:rPr lang="en-US" sz="4000" b="1" dirty="0" smtClean="0"/>
              <a:t>Development </a:t>
            </a:r>
            <a:r>
              <a:rPr lang="en-US" sz="4000" b="1" dirty="0"/>
              <a:t>Award </a:t>
            </a:r>
            <a:r>
              <a:rPr lang="en-US" sz="4000" b="1" dirty="0" smtClean="0"/>
              <a:t>2015</a:t>
            </a:r>
            <a:endParaRPr lang="en-US" sz="4000" b="1" dirty="0"/>
          </a:p>
        </p:txBody>
      </p:sp>
      <p:sp>
        <p:nvSpPr>
          <p:cNvPr id="3" name="Content Placeholder 2"/>
          <p:cNvSpPr>
            <a:spLocks noGrp="1"/>
          </p:cNvSpPr>
          <p:nvPr>
            <p:ph idx="1"/>
          </p:nvPr>
        </p:nvSpPr>
        <p:spPr>
          <a:xfrm>
            <a:off x="152400" y="1905000"/>
            <a:ext cx="8686800" cy="4937502"/>
          </a:xfrm>
        </p:spPr>
        <p:txBody>
          <a:bodyPr>
            <a:normAutofit/>
          </a:bodyPr>
          <a:lstStyle/>
          <a:p>
            <a:pPr marL="114300" indent="0" algn="ctr">
              <a:buNone/>
            </a:pPr>
            <a:r>
              <a:rPr lang="en-US" sz="3200" b="1" dirty="0" smtClean="0">
                <a:latin typeface="+mj-lt"/>
              </a:rPr>
              <a:t>Deadline: Friday, March 20, 2015 </a:t>
            </a:r>
            <a:r>
              <a:rPr lang="en-US" sz="3200" b="1" dirty="0">
                <a:latin typeface="+mj-lt"/>
              </a:rPr>
              <a:t>– </a:t>
            </a:r>
            <a:r>
              <a:rPr lang="en-US" sz="3200" b="1" dirty="0" smtClean="0">
                <a:latin typeface="+mj-lt"/>
              </a:rPr>
              <a:t>4:00 </a:t>
            </a:r>
            <a:r>
              <a:rPr lang="en-US" sz="3200" b="1" dirty="0">
                <a:latin typeface="+mj-lt"/>
              </a:rPr>
              <a:t>PM</a:t>
            </a:r>
          </a:p>
          <a:p>
            <a:pPr marL="114300" indent="0" algn="ctr">
              <a:buNone/>
            </a:pPr>
            <a:endParaRPr lang="en-US" sz="1600" dirty="0" smtClean="0">
              <a:latin typeface="+mj-lt"/>
            </a:endParaRPr>
          </a:p>
          <a:p>
            <a:pPr marL="114300" indent="0" algn="ctr">
              <a:buNone/>
            </a:pPr>
            <a:r>
              <a:rPr lang="en-US" sz="2800" dirty="0" smtClean="0">
                <a:latin typeface="+mj-lt"/>
              </a:rPr>
              <a:t>The </a:t>
            </a:r>
            <a:r>
              <a:rPr lang="en-US" sz="2800" dirty="0">
                <a:latin typeface="+mj-lt"/>
              </a:rPr>
              <a:t>MGH Physician/Scientist Development Award is designed for MD and/or PhD investigators at MGH who are considered underrepresented in academic medicine (URM). This Award is intended to provide transitional </a:t>
            </a:r>
            <a:r>
              <a:rPr lang="en-US" sz="2800" dirty="0" smtClean="0">
                <a:latin typeface="+mj-lt"/>
              </a:rPr>
              <a:t>funding.  </a:t>
            </a:r>
          </a:p>
          <a:p>
            <a:pPr marL="114300" indent="0" algn="ctr">
              <a:buNone/>
            </a:pPr>
            <a:endParaRPr lang="en-US" sz="1800" b="1" dirty="0" smtClean="0">
              <a:latin typeface="+mj-lt"/>
            </a:endParaRPr>
          </a:p>
          <a:p>
            <a:pPr marL="114300" indent="0" algn="ctr">
              <a:buNone/>
            </a:pPr>
            <a:r>
              <a:rPr lang="en-US" sz="2800" b="1" dirty="0" smtClean="0">
                <a:latin typeface="+mj-lt"/>
              </a:rPr>
              <a:t>Applications </a:t>
            </a:r>
            <a:r>
              <a:rPr lang="en-US" sz="2800" b="1" dirty="0">
                <a:latin typeface="+mj-lt"/>
              </a:rPr>
              <a:t>now </a:t>
            </a:r>
            <a:r>
              <a:rPr lang="en-US" sz="2800" b="1" dirty="0" smtClean="0">
                <a:latin typeface="+mj-lt"/>
              </a:rPr>
              <a:t>being </a:t>
            </a:r>
            <a:r>
              <a:rPr lang="en-US" sz="2800" b="1" dirty="0">
                <a:latin typeface="+mj-lt"/>
              </a:rPr>
              <a:t>accepted online:</a:t>
            </a:r>
          </a:p>
          <a:p>
            <a:pPr marL="114300" indent="0" algn="ctr">
              <a:buNone/>
            </a:pPr>
            <a:r>
              <a:rPr lang="en-US" sz="2000" b="1" dirty="0">
                <a:latin typeface="+mj-lt"/>
                <a:hlinkClick r:id="rId2"/>
              </a:rPr>
              <a:t>https://</a:t>
            </a:r>
            <a:r>
              <a:rPr lang="en-US" sz="2000" b="1" dirty="0" smtClean="0">
                <a:latin typeface="+mj-lt"/>
                <a:hlinkClick r:id="rId2"/>
              </a:rPr>
              <a:t>ecor.mgh.harvard.edu/GrantManager/Default.aspx?grantId=74</a:t>
            </a:r>
            <a:r>
              <a:rPr lang="en-US" sz="2000" b="1" dirty="0" smtClean="0">
                <a:latin typeface="+mj-lt"/>
              </a:rPr>
              <a:t> </a:t>
            </a:r>
            <a:endParaRPr lang="en-US" dirty="0">
              <a:latin typeface="+mj-lt"/>
            </a:endParaRPr>
          </a:p>
        </p:txBody>
      </p:sp>
    </p:spTree>
    <p:extLst>
      <p:ext uri="{BB962C8B-B14F-4D97-AF65-F5344CB8AC3E}">
        <p14:creationId xmlns:p14="http://schemas.microsoft.com/office/powerpoint/2010/main" val="31172893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34400" cy="1219200"/>
          </a:xfrm>
        </p:spPr>
        <p:txBody>
          <a:bodyPr>
            <a:normAutofit fontScale="90000"/>
          </a:bodyPr>
          <a:lstStyle/>
          <a:p>
            <a:pPr algn="ctr"/>
            <a:r>
              <a:rPr lang="en-US" sz="3200" b="1" smtClean="0"/>
              <a:t/>
            </a:r>
            <a:br>
              <a:rPr lang="en-US" sz="3200" b="1" smtClean="0"/>
            </a:br>
            <a:r>
              <a:rPr lang="en-US" sz="4000" b="1" smtClean="0"/>
              <a:t>Fund </a:t>
            </a:r>
            <a:r>
              <a:rPr lang="en-US" sz="4000" b="1" dirty="0"/>
              <a:t>for Medical Discovery (FMD) Clinical Fellowship Awards 2015</a:t>
            </a:r>
          </a:p>
        </p:txBody>
      </p:sp>
      <p:sp>
        <p:nvSpPr>
          <p:cNvPr id="3" name="Content Placeholder 2"/>
          <p:cNvSpPr>
            <a:spLocks noGrp="1"/>
          </p:cNvSpPr>
          <p:nvPr>
            <p:ph idx="1"/>
          </p:nvPr>
        </p:nvSpPr>
        <p:spPr>
          <a:xfrm>
            <a:off x="152400" y="1905000"/>
            <a:ext cx="8686800" cy="4937502"/>
          </a:xfrm>
        </p:spPr>
        <p:txBody>
          <a:bodyPr>
            <a:normAutofit fontScale="85000" lnSpcReduction="20000"/>
          </a:bodyPr>
          <a:lstStyle/>
          <a:p>
            <a:pPr marL="114300" indent="0" algn="ctr">
              <a:buNone/>
            </a:pPr>
            <a:r>
              <a:rPr lang="en-US" sz="3200" b="1" dirty="0">
                <a:latin typeface="+mj-lt"/>
              </a:rPr>
              <a:t>Deadline: Tuesday March 10, 2015 – 5:00 PM</a:t>
            </a:r>
          </a:p>
          <a:p>
            <a:pPr marL="114300" indent="0" algn="ctr">
              <a:buNone/>
            </a:pPr>
            <a:endParaRPr lang="en-US" sz="1600" dirty="0" smtClean="0">
              <a:latin typeface="+mj-lt"/>
            </a:endParaRPr>
          </a:p>
          <a:p>
            <a:pPr marL="114300" indent="0" algn="ctr">
              <a:buNone/>
            </a:pPr>
            <a:r>
              <a:rPr lang="en-US" sz="2800" i="1" dirty="0">
                <a:latin typeface="+mj-lt"/>
              </a:rPr>
              <a:t>One-Year MGH ECOR Postdoctoral Fellowship </a:t>
            </a:r>
            <a:r>
              <a:rPr lang="en-US" sz="2800" i="1" dirty="0" smtClean="0">
                <a:latin typeface="+mj-lt"/>
              </a:rPr>
              <a:t>Awards</a:t>
            </a:r>
          </a:p>
          <a:p>
            <a:pPr marL="114300" indent="0" algn="ctr">
              <a:buNone/>
            </a:pPr>
            <a:endParaRPr lang="en-US" sz="2400" dirty="0" smtClean="0">
              <a:latin typeface="+mj-lt"/>
            </a:endParaRPr>
          </a:p>
          <a:p>
            <a:pPr marL="114300" indent="0" algn="ctr">
              <a:buNone/>
            </a:pPr>
            <a:r>
              <a:rPr lang="en-US" sz="2800" dirty="0">
                <a:latin typeface="+mj-lt"/>
              </a:rPr>
              <a:t>Applications are now being accepted by the Executive Committee on Research (ECOR) for the Clinical Fund for Medical Discovery (FMD) Postdoctoral Fellowship Awards.  These Fellowships are only for MD, PhD Fellows/Post Docs and Instructors within 5 years of the start of their fellowship training who are working full time at MGH and who are pursuing clinical investigation at any MGH location.  The award may be used only for salary and fringe benefits.</a:t>
            </a:r>
            <a:endParaRPr lang="en-US" sz="2800" dirty="0" smtClean="0">
              <a:latin typeface="+mj-lt"/>
            </a:endParaRPr>
          </a:p>
          <a:p>
            <a:pPr marL="571500" indent="-457200" algn="ctr"/>
            <a:endParaRPr lang="en-US" sz="1800" b="1" dirty="0" smtClean="0">
              <a:latin typeface="+mj-lt"/>
            </a:endParaRPr>
          </a:p>
          <a:p>
            <a:pPr marL="114300" indent="0" algn="ctr">
              <a:buNone/>
            </a:pPr>
            <a:r>
              <a:rPr lang="en-US" sz="2800" b="1" dirty="0" smtClean="0">
                <a:latin typeface="+mj-lt"/>
              </a:rPr>
              <a:t>Applications </a:t>
            </a:r>
            <a:r>
              <a:rPr lang="en-US" sz="2800" b="1" dirty="0">
                <a:latin typeface="+mj-lt"/>
              </a:rPr>
              <a:t>now </a:t>
            </a:r>
            <a:r>
              <a:rPr lang="en-US" sz="2800" b="1" dirty="0" smtClean="0">
                <a:latin typeface="+mj-lt"/>
              </a:rPr>
              <a:t>being </a:t>
            </a:r>
            <a:r>
              <a:rPr lang="en-US" sz="2800" b="1" dirty="0">
                <a:latin typeface="+mj-lt"/>
              </a:rPr>
              <a:t>accepted online:</a:t>
            </a:r>
          </a:p>
          <a:p>
            <a:pPr marL="114300" indent="0" algn="ctr">
              <a:buNone/>
            </a:pPr>
            <a:r>
              <a:rPr lang="en-US" sz="2000" b="1" dirty="0">
                <a:latin typeface="+mj-lt"/>
                <a:hlinkClick r:id="rId2"/>
              </a:rPr>
              <a:t>https://</a:t>
            </a:r>
            <a:r>
              <a:rPr lang="en-US" sz="2000" b="1" dirty="0" smtClean="0">
                <a:latin typeface="+mj-lt"/>
                <a:hlinkClick r:id="rId2"/>
              </a:rPr>
              <a:t>ecor.mgh.harvard.edu/GrantManager/Default.aspx?grantId=65</a:t>
            </a:r>
            <a:r>
              <a:rPr lang="en-US" sz="2000" b="1" dirty="0" smtClean="0">
                <a:latin typeface="+mj-lt"/>
              </a:rPr>
              <a:t> </a:t>
            </a:r>
            <a:endParaRPr lang="en-US" dirty="0">
              <a:latin typeface="+mj-lt"/>
            </a:endParaRPr>
          </a:p>
        </p:txBody>
      </p:sp>
    </p:spTree>
    <p:extLst>
      <p:ext uri="{BB962C8B-B14F-4D97-AF65-F5344CB8AC3E}">
        <p14:creationId xmlns:p14="http://schemas.microsoft.com/office/powerpoint/2010/main" val="80261492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620000" cy="1143000"/>
          </a:xfrm>
        </p:spPr>
        <p:txBody>
          <a:bodyPr>
            <a:normAutofit fontScale="90000"/>
          </a:bodyPr>
          <a:lstStyle/>
          <a:p>
            <a:r>
              <a:rPr lang="en-US" dirty="0" smtClean="0"/>
              <a:t>Our site: </a:t>
            </a:r>
            <a:r>
              <a:rPr lang="en-US" u="sng" dirty="0" smtClean="0">
                <a:hlinkClick r:id="rId3"/>
              </a:rPr>
              <a:t>ecor.mgh.harvard.edu</a:t>
            </a:r>
            <a:r>
              <a:rPr lang="en-US" dirty="0" smtClean="0"/>
              <a:t> </a:t>
            </a:r>
            <a:endParaRPr lang="en-US" dirty="0"/>
          </a:p>
        </p:txBody>
      </p:sp>
      <p:pic>
        <p:nvPicPr>
          <p:cNvPr id="6146" name="Picture 2"/>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l="22133" t="7363" r="22898" b="36368"/>
          <a:stretch/>
        </p:blipFill>
        <p:spPr bwMode="auto">
          <a:xfrm>
            <a:off x="304800" y="1524000"/>
            <a:ext cx="7958721" cy="49560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3581400" y="2438400"/>
            <a:ext cx="1371600" cy="381000"/>
          </a:xfrm>
          <a:prstGeom prst="ellipse">
            <a:avLst/>
          </a:prstGeom>
          <a:no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3818886"/>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xmlns:p14="http://schemas.microsoft.com/office/powerpoint/2010/main" spd="slow" advClick="0" advTm="10000"/>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318</Words>
  <Application>Microsoft Macintosh PowerPoint</Application>
  <PresentationFormat>On-screen Show (4:3)</PresentationFormat>
  <Paragraphs>30</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Research Council February 2, 2015</vt:lpstr>
      <vt:lpstr> Claflin Distinguished Scholar Awards 2015  Two-Year Awards </vt:lpstr>
      <vt:lpstr> MGH Physician and/or Scientist  Development Award 2015</vt:lpstr>
      <vt:lpstr> Fund for Medical Discovery (FMD) Clinical Fellowship Awards 2015</vt:lpstr>
      <vt:lpstr>Our site: ecor.mgh.harvard.edu </vt:lpstr>
    </vt:vector>
  </TitlesOfParts>
  <Company>Partners HealthCare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Council June 2, 2014</dc:title>
  <dc:creator>Partners Information Systems</dc:creator>
  <cp:lastModifiedBy>bongard</cp:lastModifiedBy>
  <cp:revision>12</cp:revision>
  <dcterms:created xsi:type="dcterms:W3CDTF">2015-01-30T16:53:56Z</dcterms:created>
  <dcterms:modified xsi:type="dcterms:W3CDTF">2015-01-30T21:16:04Z</dcterms:modified>
</cp:coreProperties>
</file>